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7" r:id="rId4"/>
  </p:sldMasterIdLst>
  <p:sldIdLst>
    <p:sldId id="256" r:id="rId5"/>
    <p:sldId id="257" r:id="rId6"/>
    <p:sldId id="260" r:id="rId7"/>
    <p:sldId id="271" r:id="rId8"/>
    <p:sldId id="272" r:id="rId9"/>
    <p:sldId id="273" r:id="rId10"/>
    <p:sldId id="259" r:id="rId11"/>
    <p:sldId id="263" r:id="rId12"/>
    <p:sldId id="264" r:id="rId13"/>
    <p:sldId id="265" r:id="rId14"/>
    <p:sldId id="266" r:id="rId15"/>
    <p:sldId id="267" r:id="rId16"/>
    <p:sldId id="27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D3FFFA-0D17-4AFD-8377-D132537153CC}" v="30" dt="2022-03-29T14:08:56.084"/>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it-IT" dirty="0"/>
              <a:t>Fare clic per modificare lo stile del titolo dello schema</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lvl1pPr>
              <a:defRPr/>
            </a:lvl1pPr>
          </a:lstStyle>
          <a:p>
            <a:r>
              <a:rPr lang="en-US" dirty="0"/>
              <a:t>1</a:t>
            </a:r>
          </a:p>
        </p:txBody>
      </p:sp>
      <p:pic>
        <p:nvPicPr>
          <p:cNvPr id="12" name="Immagine 11">
            <a:extLst>
              <a:ext uri="{FF2B5EF4-FFF2-40B4-BE49-F238E27FC236}">
                <a16:creationId xmlns:a16="http://schemas.microsoft.com/office/drawing/2014/main" id="{50B7E6F9-A5A3-41CC-A429-C898CBD070B9}"/>
              </a:ext>
            </a:extLst>
          </p:cNvPr>
          <p:cNvPicPr>
            <a:picLocks noChangeAspect="1"/>
          </p:cNvPicPr>
          <p:nvPr userDrawn="1"/>
        </p:nvPicPr>
        <p:blipFill>
          <a:blip r:embed="rId4"/>
          <a:stretch>
            <a:fillRect/>
          </a:stretch>
        </p:blipFill>
        <p:spPr>
          <a:xfrm>
            <a:off x="-3176" y="6301312"/>
            <a:ext cx="12192000" cy="628674"/>
          </a:xfrm>
          <a:prstGeom prst="rect">
            <a:avLst/>
          </a:prstGeom>
        </p:spPr>
      </p:pic>
    </p:spTree>
    <p:extLst>
      <p:ext uri="{BB962C8B-B14F-4D97-AF65-F5344CB8AC3E}">
        <p14:creationId xmlns:p14="http://schemas.microsoft.com/office/powerpoint/2010/main" val="3238495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3321901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1949236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‹N›</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440329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1497949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B61BEF0D-F0BB-DE4B-95CE-6DB70DBA9567}" type="datetimeFigureOut">
              <a:rPr lang="en-US" smtClean="0"/>
              <a:pPr/>
              <a:t>3/29/2022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957655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B61BEF0D-F0BB-DE4B-95CE-6DB70DBA9567}" type="datetimeFigureOut">
              <a:rPr lang="en-US" smtClean="0"/>
              <a:pPr/>
              <a:t>3/29/2022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28103897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691247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B61BEF0D-F0BB-DE4B-95CE-6DB70DBA9567}" type="datetimeFigureOut">
              <a:rPr lang="en-US" smtClean="0"/>
              <a:pPr/>
              <a:t>3/29/2022</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D57F1E4F-1CFF-5643-939E-217C01CDF565}" type="slidenum">
              <a:rPr lang="en-US" smtClean="0"/>
              <a:pPr/>
              <a:t>‹N›</a:t>
            </a:fld>
            <a:endParaRPr lang="en-US"/>
          </a:p>
        </p:txBody>
      </p:sp>
    </p:spTree>
    <p:extLst>
      <p:ext uri="{BB962C8B-B14F-4D97-AF65-F5344CB8AC3E}">
        <p14:creationId xmlns:p14="http://schemas.microsoft.com/office/powerpoint/2010/main" val="3596882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lvl1pPr>
          </a:lstStyle>
          <a:p>
            <a:r>
              <a:rPr lang="en-US" dirty="0"/>
              <a:t>1</a:t>
            </a:r>
          </a:p>
        </p:txBody>
      </p:sp>
    </p:spTree>
    <p:extLst>
      <p:ext uri="{BB962C8B-B14F-4D97-AF65-F5344CB8AC3E}">
        <p14:creationId xmlns:p14="http://schemas.microsoft.com/office/powerpoint/2010/main" val="320706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3/29/2022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1025395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2387290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80322" y="3030008"/>
            <a:ext cx="4698355" cy="290617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5594123" y="3030008"/>
            <a:ext cx="4700059" cy="290617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3071203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2072091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B61BEF0D-F0BB-DE4B-95CE-6DB70DBA9567}" type="datetimeFigureOut">
              <a:rPr lang="en-US" smtClean="0"/>
              <a:pPr/>
              <a:t>3/29/2022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29497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578160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3/29/2022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a:p>
        </p:txBody>
      </p:sp>
    </p:spTree>
    <p:extLst>
      <p:ext uri="{BB962C8B-B14F-4D97-AF65-F5344CB8AC3E}">
        <p14:creationId xmlns:p14="http://schemas.microsoft.com/office/powerpoint/2010/main" val="3236607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3/29/2022</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D57F1E4F-1CFF-5643-939E-217C01CDF565}" type="slidenum">
              <a:rPr lang="en-US" smtClean="0"/>
              <a:pPr/>
              <a:t>‹N›</a:t>
            </a:fld>
            <a:endParaRPr lang="en-US"/>
          </a:p>
        </p:txBody>
      </p:sp>
    </p:spTree>
    <p:extLst>
      <p:ext uri="{BB962C8B-B14F-4D97-AF65-F5344CB8AC3E}">
        <p14:creationId xmlns:p14="http://schemas.microsoft.com/office/powerpoint/2010/main" val="459892056"/>
      </p:ext>
    </p:extLst>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A86485-C39C-4D65-B2B1-48A5196C9FB9}"/>
              </a:ext>
            </a:extLst>
          </p:cNvPr>
          <p:cNvSpPr>
            <a:spLocks noGrp="1"/>
          </p:cNvSpPr>
          <p:nvPr>
            <p:ph type="ctrTitle"/>
          </p:nvPr>
        </p:nvSpPr>
        <p:spPr>
          <a:xfrm>
            <a:off x="967759" y="1678513"/>
            <a:ext cx="7008921" cy="4220820"/>
          </a:xfrm>
        </p:spPr>
        <p:txBody>
          <a:bodyPr anchor="ctr">
            <a:normAutofit/>
          </a:bodyPr>
          <a:lstStyle/>
          <a:p>
            <a:r>
              <a:rPr lang="it-IT" sz="4800" dirty="0">
                <a:solidFill>
                  <a:srgbClr val="FFFFFF"/>
                </a:solidFill>
              </a:rPr>
              <a:t>Workshop</a:t>
            </a:r>
            <a:br>
              <a:rPr lang="it-IT" dirty="0">
                <a:solidFill>
                  <a:srgbClr val="FFFFFF"/>
                </a:solidFill>
              </a:rPr>
            </a:br>
            <a:r>
              <a:rPr lang="it-IT" sz="2200" i="1" dirty="0">
                <a:solidFill>
                  <a:schemeClr val="tx1"/>
                </a:solidFill>
              </a:rPr>
              <a:t>GOVERNANCE OF SUSTAINABILITY PROJECT</a:t>
            </a:r>
            <a:br>
              <a:rPr lang="it-IT" sz="2200" i="1" dirty="0">
                <a:solidFill>
                  <a:schemeClr val="tx1"/>
                </a:solidFill>
              </a:rPr>
            </a:br>
            <a:r>
              <a:rPr lang="it-IT" sz="2200" dirty="0">
                <a:solidFill>
                  <a:schemeClr val="tx1"/>
                </a:solidFill>
              </a:rPr>
              <a:t>RURAL DEVELOPMENT PROGRAMME 2014-2020 – MEASURE 19.3</a:t>
            </a:r>
            <a:br>
              <a:rPr lang="it-IT" dirty="0">
                <a:solidFill>
                  <a:schemeClr val="tx1"/>
                </a:solidFill>
              </a:rPr>
            </a:br>
            <a:r>
              <a:rPr lang="it-IT" dirty="0">
                <a:solidFill>
                  <a:srgbClr val="FFFFFF"/>
                </a:solidFill>
              </a:rPr>
              <a:t> </a:t>
            </a:r>
          </a:p>
        </p:txBody>
      </p:sp>
      <p:sp>
        <p:nvSpPr>
          <p:cNvPr id="3" name="Sottotitolo 2">
            <a:extLst>
              <a:ext uri="{FF2B5EF4-FFF2-40B4-BE49-F238E27FC236}">
                <a16:creationId xmlns:a16="http://schemas.microsoft.com/office/drawing/2014/main" id="{73EF367B-1EE5-4571-99B9-F5F63637357F}"/>
              </a:ext>
            </a:extLst>
          </p:cNvPr>
          <p:cNvSpPr>
            <a:spLocks noGrp="1"/>
          </p:cNvSpPr>
          <p:nvPr>
            <p:ph type="subTitle" idx="1"/>
          </p:nvPr>
        </p:nvSpPr>
        <p:spPr>
          <a:xfrm>
            <a:off x="8422151" y="804334"/>
            <a:ext cx="3675634" cy="5249332"/>
          </a:xfrm>
        </p:spPr>
        <p:txBody>
          <a:bodyPr anchor="ctr">
            <a:normAutofit/>
          </a:bodyPr>
          <a:lstStyle/>
          <a:p>
            <a:r>
              <a:rPr lang="it-IT" sz="5400" dirty="0">
                <a:solidFill>
                  <a:schemeClr val="tx1"/>
                </a:solidFill>
              </a:rPr>
              <a:t>30 March 2022</a:t>
            </a:r>
          </a:p>
        </p:txBody>
      </p:sp>
    </p:spTree>
    <p:extLst>
      <p:ext uri="{BB962C8B-B14F-4D97-AF65-F5344CB8AC3E}">
        <p14:creationId xmlns:p14="http://schemas.microsoft.com/office/powerpoint/2010/main" val="4014255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F97CB7A-EE6E-6341-BC7E-EF9C8AF2824B}"/>
              </a:ext>
            </a:extLst>
          </p:cNvPr>
          <p:cNvSpPr>
            <a:spLocks noGrp="1"/>
          </p:cNvSpPr>
          <p:nvPr>
            <p:ph type="title"/>
          </p:nvPr>
        </p:nvSpPr>
        <p:spPr>
          <a:xfrm>
            <a:off x="865147" y="753228"/>
            <a:ext cx="9613861" cy="1080938"/>
          </a:xfrm>
        </p:spPr>
        <p:txBody>
          <a:bodyPr>
            <a:normAutofit fontScale="90000"/>
          </a:bodyPr>
          <a:lstStyle/>
          <a:p>
            <a:pPr algn="r"/>
            <a:r>
              <a:rPr lang="it-IT" dirty="0"/>
              <a:t>WP4 </a:t>
            </a:r>
            <a:r>
              <a:rPr lang="it-IT" dirty="0" err="1"/>
              <a:t>Reserch</a:t>
            </a:r>
            <a:r>
              <a:rPr lang="it-IT" dirty="0"/>
              <a:t> and </a:t>
            </a:r>
            <a:r>
              <a:rPr lang="it-IT" dirty="0" err="1"/>
              <a:t>analisys</a:t>
            </a:r>
            <a:r>
              <a:rPr lang="it-IT" dirty="0"/>
              <a:t> of </a:t>
            </a:r>
            <a:r>
              <a:rPr lang="it-IT" dirty="0" err="1"/>
              <a:t>cosultation</a:t>
            </a:r>
            <a:r>
              <a:rPr lang="it-IT" dirty="0"/>
              <a:t> </a:t>
            </a:r>
            <a:r>
              <a:rPr lang="it-IT" dirty="0" err="1"/>
              <a:t>procedures</a:t>
            </a:r>
            <a:r>
              <a:rPr lang="it-IT" dirty="0"/>
              <a:t> </a:t>
            </a:r>
            <a:br>
              <a:rPr lang="it-IT" dirty="0"/>
            </a:br>
            <a:endParaRPr lang="it-IT" dirty="0"/>
          </a:p>
        </p:txBody>
      </p:sp>
      <p:sp>
        <p:nvSpPr>
          <p:cNvPr id="3" name="Segnaposto contenuto 2">
            <a:extLst>
              <a:ext uri="{FF2B5EF4-FFF2-40B4-BE49-F238E27FC236}">
                <a16:creationId xmlns:a16="http://schemas.microsoft.com/office/drawing/2014/main" id="{90815A9E-ABC1-FA4E-8778-D76E62ED21A6}"/>
              </a:ext>
            </a:extLst>
          </p:cNvPr>
          <p:cNvSpPr>
            <a:spLocks noGrp="1"/>
          </p:cNvSpPr>
          <p:nvPr>
            <p:ph idx="1"/>
          </p:nvPr>
        </p:nvSpPr>
        <p:spPr>
          <a:xfrm>
            <a:off x="1225685" y="2402732"/>
            <a:ext cx="9328015" cy="3210127"/>
          </a:xfrm>
        </p:spPr>
        <p:txBody>
          <a:bodyPr>
            <a:normAutofit fontScale="85000" lnSpcReduction="10000"/>
          </a:bodyPr>
          <a:lstStyle/>
          <a:p>
            <a:pPr marL="0" indent="0" algn="just">
              <a:lnSpc>
                <a:spcPct val="150000"/>
              </a:lnSpc>
              <a:buNone/>
            </a:pPr>
            <a:r>
              <a:rPr lang="en-US" b="0" i="0" u="none" strike="noStrike" baseline="0" dirty="0">
                <a:latin typeface="+mj-lt"/>
              </a:rPr>
              <a:t>The research on consultation procedures aims to raise awareness of the networking and partnership activities used during the upstream phase of public policy programming, and the downstream phase of design and therefore management of funded projects. </a:t>
            </a:r>
          </a:p>
          <a:p>
            <a:pPr marL="0" indent="0" algn="just">
              <a:lnSpc>
                <a:spcPct val="150000"/>
              </a:lnSpc>
              <a:buNone/>
            </a:pPr>
            <a:r>
              <a:rPr lang="en-US" b="0" i="0" u="none" strike="noStrike" baseline="0" dirty="0">
                <a:latin typeface="+mj-lt"/>
              </a:rPr>
              <a:t>The aim is to expand more and more the arena of stakeholders involved, to ensure programming as close as possible to the needs of local territories, and an efficient and sustainable </a:t>
            </a:r>
            <a:r>
              <a:rPr lang="en-US" dirty="0">
                <a:latin typeface="+mj-lt"/>
              </a:rPr>
              <a:t>management of projects.</a:t>
            </a:r>
          </a:p>
          <a:p>
            <a:pPr marL="0" indent="0">
              <a:buNone/>
            </a:pPr>
            <a:endParaRPr lang="en-GB" dirty="0"/>
          </a:p>
        </p:txBody>
      </p:sp>
      <p:pic>
        <p:nvPicPr>
          <p:cNvPr id="4" name="Immagine 3">
            <a:extLst>
              <a:ext uri="{FF2B5EF4-FFF2-40B4-BE49-F238E27FC236}">
                <a16:creationId xmlns:a16="http://schemas.microsoft.com/office/drawing/2014/main" id="{6A7D46A1-60EB-43AE-89AC-D91B7ABEB875}"/>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330610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1DA7AB9-5EA2-E44E-BCEA-65B1CB6631FD}"/>
              </a:ext>
            </a:extLst>
          </p:cNvPr>
          <p:cNvSpPr>
            <a:spLocks noGrp="1"/>
          </p:cNvSpPr>
          <p:nvPr>
            <p:ph type="title"/>
          </p:nvPr>
        </p:nvSpPr>
        <p:spPr>
          <a:xfrm>
            <a:off x="731277" y="714318"/>
            <a:ext cx="9613861" cy="1080938"/>
          </a:xfrm>
        </p:spPr>
        <p:txBody>
          <a:bodyPr/>
          <a:lstStyle/>
          <a:p>
            <a:pPr algn="r"/>
            <a:r>
              <a:rPr lang="en-GB" sz="3200" dirty="0"/>
              <a:t>WP 5 Best practice research and analysis</a:t>
            </a:r>
          </a:p>
        </p:txBody>
      </p:sp>
      <p:sp>
        <p:nvSpPr>
          <p:cNvPr id="3" name="Segnaposto contenuto 2">
            <a:extLst>
              <a:ext uri="{FF2B5EF4-FFF2-40B4-BE49-F238E27FC236}">
                <a16:creationId xmlns:a16="http://schemas.microsoft.com/office/drawing/2014/main" id="{EE37C827-E6A9-D94A-B001-A8728E9D67C1}"/>
              </a:ext>
            </a:extLst>
          </p:cNvPr>
          <p:cNvSpPr>
            <a:spLocks noGrp="1"/>
          </p:cNvSpPr>
          <p:nvPr>
            <p:ph idx="1"/>
          </p:nvPr>
        </p:nvSpPr>
        <p:spPr/>
        <p:txBody>
          <a:bodyPr/>
          <a:lstStyle/>
          <a:p>
            <a:pPr marL="0" indent="0" algn="just">
              <a:lnSpc>
                <a:spcPct val="150000"/>
              </a:lnSpc>
              <a:buNone/>
            </a:pPr>
            <a:r>
              <a:rPr lang="en-US" sz="2000" b="0" i="0" u="none" strike="noStrike" baseline="0" dirty="0">
                <a:latin typeface="+mj-lt"/>
              </a:rPr>
              <a:t>In parallel with the research process on consultation procedures, all partners will take steps to research and analyze the best performing practices relating to the development of the local production chains, and to the management and enhancement of environmental and natural resources. 	</a:t>
            </a:r>
          </a:p>
          <a:p>
            <a:pPr marL="0" indent="0" algn="just">
              <a:lnSpc>
                <a:spcPct val="150000"/>
              </a:lnSpc>
              <a:buNone/>
            </a:pPr>
            <a:r>
              <a:rPr lang="en-US" sz="2000" b="0" i="0" u="none" strike="noStrike" baseline="0" dirty="0">
                <a:latin typeface="+mj-lt"/>
              </a:rPr>
              <a:t>Good practices should form the basis for the realization of the two innovative projects in Italy and Bulgaria. 	</a:t>
            </a:r>
          </a:p>
          <a:p>
            <a:pPr marL="0" indent="0">
              <a:buNone/>
            </a:pPr>
            <a:endParaRPr lang="it-IT" dirty="0"/>
          </a:p>
          <a:p>
            <a:endParaRPr lang="it-IT" dirty="0"/>
          </a:p>
          <a:p>
            <a:endParaRPr lang="it-IT" dirty="0"/>
          </a:p>
        </p:txBody>
      </p:sp>
      <p:pic>
        <p:nvPicPr>
          <p:cNvPr id="4" name="Immagine 3">
            <a:extLst>
              <a:ext uri="{FF2B5EF4-FFF2-40B4-BE49-F238E27FC236}">
                <a16:creationId xmlns:a16="http://schemas.microsoft.com/office/drawing/2014/main" id="{90CF92EB-50D0-4209-B4ED-2357780FD466}"/>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3744359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6CEED74-AD56-794B-8F28-9FE398824B72}"/>
              </a:ext>
            </a:extLst>
          </p:cNvPr>
          <p:cNvSpPr>
            <a:spLocks noGrp="1"/>
          </p:cNvSpPr>
          <p:nvPr>
            <p:ph type="title"/>
          </p:nvPr>
        </p:nvSpPr>
        <p:spPr>
          <a:xfrm>
            <a:off x="2036362" y="871281"/>
            <a:ext cx="8345369" cy="1140028"/>
          </a:xfrm>
        </p:spPr>
        <p:txBody>
          <a:bodyPr>
            <a:normAutofit fontScale="90000"/>
          </a:bodyPr>
          <a:lstStyle/>
          <a:p>
            <a:pPr algn="r"/>
            <a:r>
              <a:rPr lang="it-IT" dirty="0"/>
              <a:t>WP 6  Innovative projects</a:t>
            </a:r>
            <a:br>
              <a:rPr lang="it-IT" dirty="0"/>
            </a:br>
            <a:br>
              <a:rPr lang="it-IT" dirty="0"/>
            </a:br>
            <a:endParaRPr lang="it-IT" dirty="0"/>
          </a:p>
        </p:txBody>
      </p:sp>
      <p:sp>
        <p:nvSpPr>
          <p:cNvPr id="5" name="Segnaposto contenuto 4">
            <a:extLst>
              <a:ext uri="{FF2B5EF4-FFF2-40B4-BE49-F238E27FC236}">
                <a16:creationId xmlns:a16="http://schemas.microsoft.com/office/drawing/2014/main" id="{32EC83F8-949D-4BA9-B49A-7D7BB93B1912}"/>
              </a:ext>
            </a:extLst>
          </p:cNvPr>
          <p:cNvSpPr>
            <a:spLocks noGrp="1"/>
          </p:cNvSpPr>
          <p:nvPr>
            <p:ph idx="1"/>
          </p:nvPr>
        </p:nvSpPr>
        <p:spPr/>
        <p:txBody>
          <a:bodyPr/>
          <a:lstStyle/>
          <a:p>
            <a:pPr algn="just">
              <a:lnSpc>
                <a:spcPct val="150000"/>
              </a:lnSpc>
            </a:pPr>
            <a:r>
              <a:rPr lang="en-US" sz="2000" b="0" i="0" u="none" strike="noStrike" baseline="0" dirty="0">
                <a:latin typeface="+mj-lt"/>
              </a:rPr>
              <a:t>Starting from the good practices selected and analyzed, the work will begin on the project design of two innovative projects to be implemented ( as sustainability action) one in Italy in the Calabria Region, and one in Bulgaria in the municipality of </a:t>
            </a:r>
            <a:r>
              <a:rPr lang="en-US" sz="2000" b="0" i="0" u="none" strike="noStrike" baseline="0" dirty="0" err="1">
                <a:latin typeface="+mj-lt"/>
              </a:rPr>
              <a:t>Razlog</a:t>
            </a:r>
            <a:r>
              <a:rPr lang="en-US" sz="2000" b="0" i="0" u="none" strike="noStrike" baseline="0" dirty="0">
                <a:latin typeface="+mj-lt"/>
              </a:rPr>
              <a:t> or in the </a:t>
            </a:r>
            <a:r>
              <a:rPr lang="en-US" sz="2000" b="0" i="0" u="none" strike="noStrike" baseline="0" dirty="0" err="1">
                <a:latin typeface="+mj-lt"/>
              </a:rPr>
              <a:t>neighbouring</a:t>
            </a:r>
            <a:r>
              <a:rPr lang="en-US" sz="2000" b="0" i="0" u="none" strike="noStrike" baseline="0" dirty="0">
                <a:latin typeface="+mj-lt"/>
              </a:rPr>
              <a:t> areas.</a:t>
            </a:r>
          </a:p>
          <a:p>
            <a:pPr algn="just">
              <a:lnSpc>
                <a:spcPct val="150000"/>
              </a:lnSpc>
            </a:pPr>
            <a:r>
              <a:rPr lang="en-US" sz="2000" b="0" i="0" u="none" strike="noStrike" baseline="0" dirty="0">
                <a:latin typeface="+mj-lt"/>
              </a:rPr>
              <a:t>The two innovative projects will be one on the development of local production chain and one on the management of natural and environmental resources. </a:t>
            </a:r>
            <a:r>
              <a:rPr lang="en-US" sz="1800" b="0" i="0" u="none" strike="noStrike" baseline="0" dirty="0">
                <a:solidFill>
                  <a:srgbClr val="000000"/>
                </a:solidFill>
                <a:latin typeface="Times New Roman" panose="02020603050405020304" pitchFamily="18" charset="0"/>
              </a:rPr>
              <a:t>	</a:t>
            </a:r>
          </a:p>
          <a:p>
            <a:endParaRPr lang="it-IT" dirty="0"/>
          </a:p>
        </p:txBody>
      </p:sp>
      <p:pic>
        <p:nvPicPr>
          <p:cNvPr id="6" name="Immagine 5">
            <a:extLst>
              <a:ext uri="{FF2B5EF4-FFF2-40B4-BE49-F238E27FC236}">
                <a16:creationId xmlns:a16="http://schemas.microsoft.com/office/drawing/2014/main" id="{D2F6C9B2-8418-4403-B38E-8F5D726C17CB}"/>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3672725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6CEED74-AD56-794B-8F28-9FE398824B72}"/>
              </a:ext>
            </a:extLst>
          </p:cNvPr>
          <p:cNvSpPr>
            <a:spLocks noGrp="1"/>
          </p:cNvSpPr>
          <p:nvPr>
            <p:ph type="title"/>
          </p:nvPr>
        </p:nvSpPr>
        <p:spPr>
          <a:xfrm>
            <a:off x="680321" y="753228"/>
            <a:ext cx="9613861" cy="1080938"/>
          </a:xfrm>
        </p:spPr>
        <p:txBody>
          <a:bodyPr>
            <a:normAutofit/>
          </a:bodyPr>
          <a:lstStyle/>
          <a:p>
            <a:pPr algn="r"/>
            <a:r>
              <a:rPr lang="it-IT" dirty="0"/>
              <a:t>THANK YOU</a:t>
            </a:r>
          </a:p>
        </p:txBody>
      </p:sp>
      <p:sp>
        <p:nvSpPr>
          <p:cNvPr id="5" name="Segnaposto contenuto 4">
            <a:extLst>
              <a:ext uri="{FF2B5EF4-FFF2-40B4-BE49-F238E27FC236}">
                <a16:creationId xmlns:a16="http://schemas.microsoft.com/office/drawing/2014/main" id="{32EC83F8-949D-4BA9-B49A-7D7BB93B1912}"/>
              </a:ext>
            </a:extLst>
          </p:cNvPr>
          <p:cNvSpPr>
            <a:spLocks noGrp="1"/>
          </p:cNvSpPr>
          <p:nvPr>
            <p:ph idx="1"/>
          </p:nvPr>
        </p:nvSpPr>
        <p:spPr>
          <a:xfrm>
            <a:off x="3298991" y="2375783"/>
            <a:ext cx="5594018" cy="3599316"/>
          </a:xfrm>
        </p:spPr>
        <p:txBody>
          <a:bodyPr>
            <a:normAutofit/>
          </a:bodyPr>
          <a:lstStyle/>
          <a:p>
            <a:pPr marL="0" indent="0" algn="ctr">
              <a:buNone/>
            </a:pPr>
            <a:r>
              <a:rPr lang="it-IT" sz="2000" b="1" dirty="0"/>
              <a:t>Gos Project</a:t>
            </a:r>
          </a:p>
          <a:p>
            <a:pPr marL="0" indent="0" algn="ctr">
              <a:buNone/>
            </a:pPr>
            <a:r>
              <a:rPr lang="it-IT" sz="2000" b="1" dirty="0" err="1"/>
              <a:t>Gal</a:t>
            </a:r>
            <a:r>
              <a:rPr lang="it-IT" sz="2000" b="1" dirty="0"/>
              <a:t> Serre Calabresi</a:t>
            </a:r>
          </a:p>
          <a:p>
            <a:pPr marL="0" indent="0" algn="ctr">
              <a:buNone/>
            </a:pPr>
            <a:endParaRPr lang="it-IT" sz="2000" b="1" dirty="0"/>
          </a:p>
          <a:p>
            <a:pPr marL="0" indent="0" algn="ctr">
              <a:buNone/>
            </a:pPr>
            <a:r>
              <a:rPr lang="it-IT" sz="2000" b="1" dirty="0"/>
              <a:t>Angelo de Luca </a:t>
            </a:r>
          </a:p>
          <a:p>
            <a:pPr marL="0" indent="0" algn="ctr">
              <a:buNone/>
            </a:pPr>
            <a:r>
              <a:rPr lang="it-IT" sz="2000" b="1" dirty="0"/>
              <a:t>Project Manager</a:t>
            </a:r>
          </a:p>
          <a:p>
            <a:pPr marL="0" indent="0" algn="ctr">
              <a:buNone/>
            </a:pPr>
            <a:r>
              <a:rPr lang="it-IT" sz="2000" b="1" dirty="0"/>
              <a:t>a.deluca.coop@galserrecalabresi.it</a:t>
            </a:r>
          </a:p>
        </p:txBody>
      </p:sp>
      <p:pic>
        <p:nvPicPr>
          <p:cNvPr id="7" name="Immagine 6">
            <a:extLst>
              <a:ext uri="{FF2B5EF4-FFF2-40B4-BE49-F238E27FC236}">
                <a16:creationId xmlns:a16="http://schemas.microsoft.com/office/drawing/2014/main" id="{C394759E-F228-4A42-BE0B-00CD432BC0F2}"/>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353090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668"/>
          </a:xfrm>
          <a:prstGeom prst="rect">
            <a:avLst/>
          </a:prstGeom>
        </p:spPr>
      </p:pic>
      <p:sp>
        <p:nvSpPr>
          <p:cNvPr id="16" name="Rectangle 1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olo 1">
            <a:extLst>
              <a:ext uri="{FF2B5EF4-FFF2-40B4-BE49-F238E27FC236}">
                <a16:creationId xmlns:a16="http://schemas.microsoft.com/office/drawing/2014/main" id="{129CC35F-236E-4914-91D6-BCCC1F01A62D}"/>
              </a:ext>
            </a:extLst>
          </p:cNvPr>
          <p:cNvSpPr>
            <a:spLocks noGrp="1"/>
          </p:cNvSpPr>
          <p:nvPr>
            <p:ph type="title"/>
          </p:nvPr>
        </p:nvSpPr>
        <p:spPr>
          <a:xfrm>
            <a:off x="680321" y="2063262"/>
            <a:ext cx="3739279" cy="2661052"/>
          </a:xfrm>
        </p:spPr>
        <p:txBody>
          <a:bodyPr>
            <a:normAutofit/>
          </a:bodyPr>
          <a:lstStyle/>
          <a:p>
            <a:pPr algn="r"/>
            <a:r>
              <a:rPr lang="it-IT" sz="4400" dirty="0">
                <a:solidFill>
                  <a:srgbClr val="FFFFFF"/>
                </a:solidFill>
              </a:rPr>
              <a:t>Partnership</a:t>
            </a:r>
          </a:p>
        </p:txBody>
      </p:sp>
      <p:sp>
        <p:nvSpPr>
          <p:cNvPr id="3" name="Segnaposto contenuto 2">
            <a:extLst>
              <a:ext uri="{FF2B5EF4-FFF2-40B4-BE49-F238E27FC236}">
                <a16:creationId xmlns:a16="http://schemas.microsoft.com/office/drawing/2014/main" id="{8DC3E8CB-F461-4641-A9DC-4AC9F38B55D8}"/>
              </a:ext>
            </a:extLst>
          </p:cNvPr>
          <p:cNvSpPr>
            <a:spLocks noGrp="1"/>
          </p:cNvSpPr>
          <p:nvPr>
            <p:ph idx="1"/>
          </p:nvPr>
        </p:nvSpPr>
        <p:spPr>
          <a:xfrm>
            <a:off x="5287995" y="661106"/>
            <a:ext cx="6257362" cy="5503101"/>
          </a:xfrm>
        </p:spPr>
        <p:txBody>
          <a:bodyPr anchor="ctr">
            <a:normAutofit/>
          </a:bodyPr>
          <a:lstStyle/>
          <a:p>
            <a:pPr marL="0" indent="0">
              <a:buNone/>
            </a:pPr>
            <a:r>
              <a:rPr lang="it-IT" sz="2000" b="1" dirty="0">
                <a:solidFill>
                  <a:srgbClr val="FFFFFF"/>
                </a:solidFill>
              </a:rPr>
              <a:t>EFFECTIVE PARTNERS</a:t>
            </a:r>
          </a:p>
          <a:p>
            <a:r>
              <a:rPr lang="it-IT" sz="2000" dirty="0">
                <a:solidFill>
                  <a:srgbClr val="FFFFFF"/>
                </a:solidFill>
              </a:rPr>
              <a:t>LAG SERRE CALABRESI – ITALY (coordinator)</a:t>
            </a:r>
          </a:p>
          <a:p>
            <a:r>
              <a:rPr lang="it-IT" sz="2000" dirty="0">
                <a:solidFill>
                  <a:srgbClr val="FFFFFF"/>
                </a:solidFill>
              </a:rPr>
              <a:t>LAG RAZLOG ASSOCIATION – BULGARIA</a:t>
            </a:r>
          </a:p>
          <a:p>
            <a:pPr marL="0" indent="0">
              <a:buNone/>
            </a:pPr>
            <a:endParaRPr lang="it-IT" sz="2000" dirty="0">
              <a:solidFill>
                <a:srgbClr val="FFFFFF"/>
              </a:solidFill>
            </a:endParaRPr>
          </a:p>
          <a:p>
            <a:pPr marL="0" indent="0">
              <a:buNone/>
            </a:pPr>
            <a:endParaRPr lang="it-IT" sz="2000" dirty="0">
              <a:solidFill>
                <a:srgbClr val="FFFFFF"/>
              </a:solidFill>
            </a:endParaRPr>
          </a:p>
          <a:p>
            <a:pPr marL="0" indent="0">
              <a:buNone/>
            </a:pPr>
            <a:r>
              <a:rPr lang="it-IT" sz="2000" b="1" dirty="0">
                <a:solidFill>
                  <a:srgbClr val="FFFFFF"/>
                </a:solidFill>
              </a:rPr>
              <a:t>ASSOCIATE PARTNER</a:t>
            </a:r>
          </a:p>
          <a:p>
            <a:pPr algn="just"/>
            <a:r>
              <a:rPr lang="en-US" sz="2000" dirty="0">
                <a:solidFill>
                  <a:srgbClr val="FFFFFF"/>
                </a:solidFill>
              </a:rPr>
              <a:t>INTEREDU, Non profit Association acting in the field of Science and Education, REPUBLIC OF NORTH MACEDONIA</a:t>
            </a:r>
          </a:p>
          <a:p>
            <a:pPr algn="just"/>
            <a:r>
              <a:rPr lang="en-US" sz="2000" dirty="0">
                <a:solidFill>
                  <a:srgbClr val="FFFFFF"/>
                </a:solidFill>
              </a:rPr>
              <a:t>LAG Friendly Mazovia, POLONIA</a:t>
            </a:r>
          </a:p>
          <a:p>
            <a:pPr marL="0" indent="0">
              <a:buNone/>
            </a:pPr>
            <a:endParaRPr lang="it-IT" sz="2000" dirty="0">
              <a:solidFill>
                <a:srgbClr val="FFFFFF"/>
              </a:solidFill>
            </a:endParaRPr>
          </a:p>
        </p:txBody>
      </p:sp>
      <p:pic>
        <p:nvPicPr>
          <p:cNvPr id="5" name="Immagine 4">
            <a:extLst>
              <a:ext uri="{FF2B5EF4-FFF2-40B4-BE49-F238E27FC236}">
                <a16:creationId xmlns:a16="http://schemas.microsoft.com/office/drawing/2014/main" id="{65979CF2-FD2E-49B3-9EC8-7766B718A43C}"/>
              </a:ext>
            </a:extLst>
          </p:cNvPr>
          <p:cNvPicPr>
            <a:picLocks noChangeAspect="1"/>
          </p:cNvPicPr>
          <p:nvPr/>
        </p:nvPicPr>
        <p:blipFill>
          <a:blip r:embed="rId4"/>
          <a:stretch>
            <a:fillRect/>
          </a:stretch>
        </p:blipFill>
        <p:spPr>
          <a:xfrm>
            <a:off x="0" y="6258509"/>
            <a:ext cx="12192000" cy="628674"/>
          </a:xfrm>
          <a:prstGeom prst="rect">
            <a:avLst/>
          </a:prstGeom>
        </p:spPr>
      </p:pic>
    </p:spTree>
    <p:extLst>
      <p:ext uri="{BB962C8B-B14F-4D97-AF65-F5344CB8AC3E}">
        <p14:creationId xmlns:p14="http://schemas.microsoft.com/office/powerpoint/2010/main" val="1933736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1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668"/>
          </a:xfrm>
          <a:prstGeom prst="rect">
            <a:avLst/>
          </a:prstGeom>
        </p:spPr>
      </p:pic>
      <p:sp>
        <p:nvSpPr>
          <p:cNvPr id="16" name="Rectangle 1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olo 1">
            <a:extLst>
              <a:ext uri="{FF2B5EF4-FFF2-40B4-BE49-F238E27FC236}">
                <a16:creationId xmlns:a16="http://schemas.microsoft.com/office/drawing/2014/main" id="{5B03F7C1-4A62-714D-8B80-DE26C2C7F1C9}"/>
              </a:ext>
            </a:extLst>
          </p:cNvPr>
          <p:cNvSpPr>
            <a:spLocks noGrp="1"/>
          </p:cNvSpPr>
          <p:nvPr>
            <p:ph type="title"/>
          </p:nvPr>
        </p:nvSpPr>
        <p:spPr>
          <a:xfrm>
            <a:off x="680321" y="2063262"/>
            <a:ext cx="3739279" cy="2661052"/>
          </a:xfrm>
        </p:spPr>
        <p:txBody>
          <a:bodyPr>
            <a:normAutofit/>
          </a:bodyPr>
          <a:lstStyle/>
          <a:p>
            <a:pPr algn="r"/>
            <a:r>
              <a:rPr lang="it-IT" sz="4400">
                <a:solidFill>
                  <a:srgbClr val="FFFFFF"/>
                </a:solidFill>
              </a:rPr>
              <a:t>How the project born?</a:t>
            </a:r>
          </a:p>
        </p:txBody>
      </p:sp>
      <p:sp>
        <p:nvSpPr>
          <p:cNvPr id="3" name="Segnaposto contenuto 2">
            <a:extLst>
              <a:ext uri="{FF2B5EF4-FFF2-40B4-BE49-F238E27FC236}">
                <a16:creationId xmlns:a16="http://schemas.microsoft.com/office/drawing/2014/main" id="{EF40D029-1352-8547-893D-2A81E33DA3ED}"/>
              </a:ext>
            </a:extLst>
          </p:cNvPr>
          <p:cNvSpPr>
            <a:spLocks noGrp="1"/>
          </p:cNvSpPr>
          <p:nvPr>
            <p:ph idx="1"/>
          </p:nvPr>
        </p:nvSpPr>
        <p:spPr>
          <a:xfrm>
            <a:off x="5287995" y="661106"/>
            <a:ext cx="6257362" cy="5503101"/>
          </a:xfrm>
        </p:spPr>
        <p:txBody>
          <a:bodyPr anchor="ctr">
            <a:normAutofit/>
          </a:bodyPr>
          <a:lstStyle/>
          <a:p>
            <a:pPr algn="just">
              <a:lnSpc>
                <a:spcPct val="150000"/>
              </a:lnSpc>
            </a:pPr>
            <a:r>
              <a:rPr lang="en-GB" sz="2000" dirty="0">
                <a:solidFill>
                  <a:srgbClr val="FFFFFF"/>
                </a:solidFill>
              </a:rPr>
              <a:t>We realize that projects often end their benefits with the termination of the project itself.</a:t>
            </a:r>
          </a:p>
          <a:p>
            <a:pPr algn="just">
              <a:lnSpc>
                <a:spcPct val="150000"/>
              </a:lnSpc>
            </a:pPr>
            <a:r>
              <a:rPr lang="en-GB" sz="2000" dirty="0">
                <a:solidFill>
                  <a:srgbClr val="FFFFFF"/>
                </a:solidFill>
              </a:rPr>
              <a:t>We want to discover new developing model and share the model during a complementary work. </a:t>
            </a:r>
          </a:p>
          <a:p>
            <a:pPr algn="just">
              <a:lnSpc>
                <a:spcPct val="150000"/>
              </a:lnSpc>
            </a:pPr>
            <a:r>
              <a:rPr lang="en-GB" sz="2000" dirty="0">
                <a:solidFill>
                  <a:srgbClr val="FFFFFF"/>
                </a:solidFill>
              </a:rPr>
              <a:t>More than working in a vertical project, we thought it appropriate to dedicate ourselves to a methodological phase, combined with research work on good practices.</a:t>
            </a:r>
          </a:p>
          <a:p>
            <a:pPr marL="0" indent="0">
              <a:buNone/>
            </a:pPr>
            <a:endParaRPr lang="it-IT" sz="2000" dirty="0">
              <a:solidFill>
                <a:srgbClr val="FFFFFF"/>
              </a:solidFill>
            </a:endParaRPr>
          </a:p>
        </p:txBody>
      </p:sp>
      <p:pic>
        <p:nvPicPr>
          <p:cNvPr id="10" name="Immagine 9">
            <a:extLst>
              <a:ext uri="{FF2B5EF4-FFF2-40B4-BE49-F238E27FC236}">
                <a16:creationId xmlns:a16="http://schemas.microsoft.com/office/drawing/2014/main" id="{4B3ABE14-93FE-4081-B133-DF015B783E72}"/>
              </a:ext>
            </a:extLst>
          </p:cNvPr>
          <p:cNvPicPr>
            <a:picLocks noChangeAspect="1"/>
          </p:cNvPicPr>
          <p:nvPr/>
        </p:nvPicPr>
        <p:blipFill>
          <a:blip r:embed="rId4"/>
          <a:stretch>
            <a:fillRect/>
          </a:stretch>
        </p:blipFill>
        <p:spPr>
          <a:xfrm>
            <a:off x="0" y="6258509"/>
            <a:ext cx="12192000" cy="628674"/>
          </a:xfrm>
          <a:prstGeom prst="rect">
            <a:avLst/>
          </a:prstGeom>
        </p:spPr>
      </p:pic>
    </p:spTree>
    <p:extLst>
      <p:ext uri="{BB962C8B-B14F-4D97-AF65-F5344CB8AC3E}">
        <p14:creationId xmlns:p14="http://schemas.microsoft.com/office/powerpoint/2010/main" val="4192872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1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668"/>
          </a:xfrm>
          <a:prstGeom prst="rect">
            <a:avLst/>
          </a:prstGeom>
        </p:spPr>
      </p:pic>
      <p:sp>
        <p:nvSpPr>
          <p:cNvPr id="16" name="Rectangle 1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olo 1">
            <a:extLst>
              <a:ext uri="{FF2B5EF4-FFF2-40B4-BE49-F238E27FC236}">
                <a16:creationId xmlns:a16="http://schemas.microsoft.com/office/drawing/2014/main" id="{5B03F7C1-4A62-714D-8B80-DE26C2C7F1C9}"/>
              </a:ext>
            </a:extLst>
          </p:cNvPr>
          <p:cNvSpPr>
            <a:spLocks noGrp="1"/>
          </p:cNvSpPr>
          <p:nvPr>
            <p:ph type="title"/>
          </p:nvPr>
        </p:nvSpPr>
        <p:spPr>
          <a:xfrm>
            <a:off x="680321" y="2063262"/>
            <a:ext cx="3739279" cy="2661052"/>
          </a:xfrm>
        </p:spPr>
        <p:txBody>
          <a:bodyPr>
            <a:normAutofit/>
          </a:bodyPr>
          <a:lstStyle/>
          <a:p>
            <a:pPr algn="r"/>
            <a:r>
              <a:rPr lang="it-IT" sz="4400" dirty="0" err="1">
                <a:solidFill>
                  <a:srgbClr val="FFFFFF"/>
                </a:solidFill>
              </a:rPr>
              <a:t>GoS</a:t>
            </a:r>
            <a:r>
              <a:rPr lang="it-IT" sz="4400" dirty="0">
                <a:solidFill>
                  <a:srgbClr val="FFFFFF"/>
                </a:solidFill>
              </a:rPr>
              <a:t> project in brief</a:t>
            </a:r>
          </a:p>
        </p:txBody>
      </p:sp>
      <p:sp>
        <p:nvSpPr>
          <p:cNvPr id="3" name="Segnaposto contenuto 2">
            <a:extLst>
              <a:ext uri="{FF2B5EF4-FFF2-40B4-BE49-F238E27FC236}">
                <a16:creationId xmlns:a16="http://schemas.microsoft.com/office/drawing/2014/main" id="{EF40D029-1352-8547-893D-2A81E33DA3ED}"/>
              </a:ext>
            </a:extLst>
          </p:cNvPr>
          <p:cNvSpPr>
            <a:spLocks noGrp="1"/>
          </p:cNvSpPr>
          <p:nvPr>
            <p:ph idx="1"/>
          </p:nvPr>
        </p:nvSpPr>
        <p:spPr>
          <a:xfrm>
            <a:off x="5287995" y="661106"/>
            <a:ext cx="6257362" cy="5503101"/>
          </a:xfrm>
        </p:spPr>
        <p:txBody>
          <a:bodyPr anchor="ctr">
            <a:normAutofit/>
          </a:bodyPr>
          <a:lstStyle/>
          <a:p>
            <a:pPr marL="0" indent="0" algn="just">
              <a:lnSpc>
                <a:spcPct val="150000"/>
              </a:lnSpc>
              <a:buNone/>
            </a:pPr>
            <a:r>
              <a:rPr lang="it-IT" sz="2000" dirty="0">
                <a:effectLst/>
                <a:ea typeface="Calibri" panose="020F0502020204030204" pitchFamily="34" charset="0"/>
                <a:cs typeface="Times New Roman" panose="02020603050405020304" pitchFamily="18" charset="0"/>
              </a:rPr>
              <a:t>The </a:t>
            </a:r>
            <a:r>
              <a:rPr lang="it-IT" sz="2000" dirty="0" err="1">
                <a:effectLst/>
                <a:ea typeface="Calibri" panose="020F0502020204030204" pitchFamily="34" charset="0"/>
                <a:cs typeface="Times New Roman" panose="02020603050405020304" pitchFamily="18" charset="0"/>
              </a:rPr>
              <a:t>GoS</a:t>
            </a:r>
            <a:r>
              <a:rPr lang="it-IT" sz="2000" dirty="0">
                <a:effectLst/>
                <a:ea typeface="Calibri" panose="020F0502020204030204" pitchFamily="34" charset="0"/>
                <a:cs typeface="Times New Roman" panose="02020603050405020304" pitchFamily="18" charset="0"/>
              </a:rPr>
              <a:t> project "Governance of </a:t>
            </a:r>
            <a:r>
              <a:rPr lang="it-IT" sz="2000" dirty="0" err="1">
                <a:effectLst/>
                <a:ea typeface="Calibri" panose="020F0502020204030204" pitchFamily="34" charset="0"/>
                <a:cs typeface="Times New Roman" panose="02020603050405020304" pitchFamily="18" charset="0"/>
              </a:rPr>
              <a:t>Sustainability</a:t>
            </a:r>
            <a:r>
              <a:rPr lang="it-IT" sz="2000" dirty="0">
                <a:effectLst/>
                <a:ea typeface="Calibri" panose="020F0502020204030204" pitchFamily="34" charset="0"/>
                <a:cs typeface="Times New Roman" panose="02020603050405020304" pitchFamily="18" charset="0"/>
              </a:rPr>
              <a:t>" </a:t>
            </a:r>
            <a:r>
              <a:rPr lang="it-IT" sz="2000" dirty="0" err="1">
                <a:effectLst/>
                <a:ea typeface="Calibri" panose="020F0502020204030204" pitchFamily="34" charset="0"/>
                <a:cs typeface="Times New Roman" panose="02020603050405020304" pitchFamily="18" charset="0"/>
              </a:rPr>
              <a:t>stems</a:t>
            </a:r>
            <a:r>
              <a:rPr lang="it-IT" sz="2000" dirty="0">
                <a:effectLst/>
                <a:ea typeface="Calibri" panose="020F0502020204030204" pitchFamily="34" charset="0"/>
                <a:cs typeface="Times New Roman" panose="02020603050405020304" pitchFamily="18" charset="0"/>
              </a:rPr>
              <a:t> from the partners common </a:t>
            </a:r>
            <a:r>
              <a:rPr lang="it-IT" sz="2000" dirty="0" err="1">
                <a:effectLst/>
                <a:ea typeface="Calibri" panose="020F0502020204030204" pitchFamily="34" charset="0"/>
                <a:cs typeface="Times New Roman" panose="02020603050405020304" pitchFamily="18" charset="0"/>
              </a:rPr>
              <a:t>will</a:t>
            </a:r>
            <a:r>
              <a:rPr lang="it-IT" sz="2000" dirty="0">
                <a:effectLst/>
                <a:ea typeface="Calibri" panose="020F0502020204030204" pitchFamily="34" charset="0"/>
                <a:cs typeface="Times New Roman" panose="02020603050405020304" pitchFamily="18" charset="0"/>
              </a:rPr>
              <a:t> to </a:t>
            </a:r>
            <a:r>
              <a:rPr lang="it-IT" sz="2000" b="1" u="sng" dirty="0" err="1">
                <a:effectLst/>
                <a:ea typeface="Calibri" panose="020F0502020204030204" pitchFamily="34" charset="0"/>
                <a:cs typeface="Times New Roman" panose="02020603050405020304" pitchFamily="18" charset="0"/>
              </a:rPr>
              <a:t>encourage</a:t>
            </a:r>
            <a:r>
              <a:rPr lang="it-IT" sz="2000" b="1" u="sng" dirty="0">
                <a:effectLst/>
                <a:ea typeface="Calibri" panose="020F0502020204030204" pitchFamily="34" charset="0"/>
                <a:cs typeface="Times New Roman" panose="02020603050405020304" pitchFamily="18" charset="0"/>
              </a:rPr>
              <a:t> new models of governance and </a:t>
            </a:r>
            <a:r>
              <a:rPr lang="it-IT" sz="2000" b="1" u="sng" dirty="0" err="1">
                <a:effectLst/>
                <a:ea typeface="Calibri" panose="020F0502020204030204" pitchFamily="34" charset="0"/>
                <a:cs typeface="Times New Roman" panose="02020603050405020304" pitchFamily="18" charset="0"/>
              </a:rPr>
              <a:t>cooperation</a:t>
            </a:r>
            <a:r>
              <a:rPr lang="it-IT" sz="2000" b="1" u="sng" dirty="0">
                <a:effectLst/>
                <a:ea typeface="Calibri" panose="020F0502020204030204" pitchFamily="34" charset="0"/>
                <a:cs typeface="Times New Roman" panose="02020603050405020304" pitchFamily="18" charset="0"/>
              </a:rPr>
              <a:t> </a:t>
            </a:r>
            <a:r>
              <a:rPr lang="it-IT" sz="2000" b="1" u="sng" dirty="0" err="1">
                <a:effectLst/>
                <a:ea typeface="Calibri" panose="020F0502020204030204" pitchFamily="34" charset="0"/>
                <a:cs typeface="Times New Roman" panose="02020603050405020304" pitchFamily="18" charset="0"/>
              </a:rPr>
              <a:t>at</a:t>
            </a:r>
            <a:r>
              <a:rPr lang="it-IT" sz="2000" b="1" u="sng" dirty="0">
                <a:effectLst/>
                <a:ea typeface="Calibri" panose="020F0502020204030204" pitchFamily="34" charset="0"/>
                <a:cs typeface="Times New Roman" panose="02020603050405020304" pitchFamily="18" charset="0"/>
              </a:rPr>
              <a:t> </a:t>
            </a:r>
            <a:r>
              <a:rPr lang="it-IT" sz="2000" b="1" u="sng" dirty="0" err="1">
                <a:effectLst/>
                <a:ea typeface="Calibri" panose="020F0502020204030204" pitchFamily="34" charset="0"/>
                <a:cs typeface="Times New Roman" panose="02020603050405020304" pitchFamily="18" charset="0"/>
              </a:rPr>
              <a:t>European</a:t>
            </a:r>
            <a:r>
              <a:rPr lang="it-IT" sz="2000" b="1" u="sng" dirty="0">
                <a:effectLst/>
                <a:ea typeface="Calibri" panose="020F0502020204030204" pitchFamily="34" charset="0"/>
                <a:cs typeface="Times New Roman" panose="02020603050405020304" pitchFamily="18" charset="0"/>
              </a:rPr>
              <a:t> </a:t>
            </a:r>
            <a:r>
              <a:rPr lang="it-IT" sz="2000" b="1" u="sng" dirty="0" err="1">
                <a:effectLst/>
                <a:ea typeface="Calibri" panose="020F0502020204030204" pitchFamily="34" charset="0"/>
                <a:cs typeface="Times New Roman" panose="02020603050405020304" pitchFamily="18" charset="0"/>
              </a:rPr>
              <a:t>level</a:t>
            </a:r>
            <a:r>
              <a:rPr lang="it-IT" sz="2000" b="1" u="sng" dirty="0">
                <a:effectLst/>
                <a:ea typeface="Calibri" panose="020F0502020204030204" pitchFamily="34" charset="0"/>
                <a:cs typeface="Times New Roman" panose="02020603050405020304" pitchFamily="18" charset="0"/>
              </a:rPr>
              <a:t> by </a:t>
            </a:r>
            <a:r>
              <a:rPr lang="it-IT" sz="2000" b="1" u="sng" dirty="0" err="1">
                <a:effectLst/>
                <a:ea typeface="Calibri" panose="020F0502020204030204" pitchFamily="34" charset="0"/>
                <a:cs typeface="Times New Roman" panose="02020603050405020304" pitchFamily="18" charset="0"/>
              </a:rPr>
              <a:t>systematizing</a:t>
            </a:r>
            <a:r>
              <a:rPr lang="it-IT" sz="2000" b="1" u="sng" dirty="0">
                <a:effectLst/>
                <a:ea typeface="Calibri" panose="020F0502020204030204" pitchFamily="34" charset="0"/>
                <a:cs typeface="Times New Roman" panose="02020603050405020304" pitchFamily="18" charset="0"/>
              </a:rPr>
              <a:t> the </a:t>
            </a:r>
            <a:r>
              <a:rPr lang="it-IT" sz="2000" b="1" u="sng" dirty="0" err="1">
                <a:effectLst/>
                <a:ea typeface="Calibri" panose="020F0502020204030204" pitchFamily="34" charset="0"/>
                <a:cs typeface="Times New Roman" panose="02020603050405020304" pitchFamily="18" charset="0"/>
              </a:rPr>
              <a:t>local</a:t>
            </a:r>
            <a:r>
              <a:rPr lang="it-IT" sz="2000" b="1" u="sng" dirty="0">
                <a:effectLst/>
                <a:ea typeface="Calibri" panose="020F0502020204030204" pitchFamily="34" charset="0"/>
                <a:cs typeface="Times New Roman" panose="02020603050405020304" pitchFamily="18" charset="0"/>
              </a:rPr>
              <a:t> </a:t>
            </a:r>
            <a:r>
              <a:rPr lang="it-IT" sz="2000" b="1" u="sng" dirty="0" err="1">
                <a:effectLst/>
                <a:ea typeface="Calibri" panose="020F0502020204030204" pitchFamily="34" charset="0"/>
                <a:cs typeface="Times New Roman" panose="02020603050405020304" pitchFamily="18" charset="0"/>
              </a:rPr>
              <a:t>experiences</a:t>
            </a:r>
            <a:r>
              <a:rPr lang="it-IT" sz="2000" b="1" u="sng" dirty="0">
                <a:effectLst/>
                <a:ea typeface="Calibri" panose="020F0502020204030204" pitchFamily="34" charset="0"/>
                <a:cs typeface="Times New Roman" panose="02020603050405020304" pitchFamily="18" charset="0"/>
              </a:rPr>
              <a:t> of </a:t>
            </a:r>
            <a:r>
              <a:rPr lang="it-IT" sz="2000" b="1" u="sng" dirty="0" err="1">
                <a:effectLst/>
                <a:ea typeface="Calibri" panose="020F0502020204030204" pitchFamily="34" charset="0"/>
                <a:cs typeface="Times New Roman" panose="02020603050405020304" pitchFamily="18" charset="0"/>
              </a:rPr>
              <a:t>mainly</a:t>
            </a:r>
            <a:r>
              <a:rPr lang="it-IT" sz="2000" b="1" u="sng" dirty="0">
                <a:effectLst/>
                <a:ea typeface="Calibri" panose="020F0502020204030204" pitchFamily="34" charset="0"/>
                <a:cs typeface="Times New Roman" panose="02020603050405020304" pitchFamily="18" charset="0"/>
              </a:rPr>
              <a:t> agro-industrial production chains, and the </a:t>
            </a:r>
            <a:r>
              <a:rPr lang="it-IT" sz="2000" b="1" u="sng" dirty="0" err="1">
                <a:effectLst/>
                <a:ea typeface="Calibri" panose="020F0502020204030204" pitchFamily="34" charset="0"/>
                <a:cs typeface="Times New Roman" panose="02020603050405020304" pitchFamily="18" charset="0"/>
              </a:rPr>
              <a:t>experiences</a:t>
            </a:r>
            <a:r>
              <a:rPr lang="it-IT" sz="2000" b="1" u="sng" dirty="0">
                <a:effectLst/>
                <a:ea typeface="Calibri" panose="020F0502020204030204" pitchFamily="34" charset="0"/>
                <a:cs typeface="Times New Roman" panose="02020603050405020304" pitchFamily="18" charset="0"/>
              </a:rPr>
              <a:t> in the management and </a:t>
            </a:r>
            <a:r>
              <a:rPr lang="it-IT" sz="2000" b="1" u="sng" dirty="0" err="1">
                <a:effectLst/>
                <a:ea typeface="Calibri" panose="020F0502020204030204" pitchFamily="34" charset="0"/>
                <a:cs typeface="Times New Roman" panose="02020603050405020304" pitchFamily="18" charset="0"/>
              </a:rPr>
              <a:t>enhancement</a:t>
            </a:r>
            <a:r>
              <a:rPr lang="it-IT" sz="2000" b="1" u="sng" dirty="0">
                <a:effectLst/>
                <a:ea typeface="Calibri" panose="020F0502020204030204" pitchFamily="34" charset="0"/>
                <a:cs typeface="Times New Roman" panose="02020603050405020304" pitchFamily="18" charset="0"/>
              </a:rPr>
              <a:t> of </a:t>
            </a:r>
            <a:r>
              <a:rPr lang="it-IT" sz="2000" b="1" u="sng" dirty="0" err="1">
                <a:effectLst/>
                <a:ea typeface="Calibri" panose="020F0502020204030204" pitchFamily="34" charset="0"/>
                <a:cs typeface="Times New Roman" panose="02020603050405020304" pitchFamily="18" charset="0"/>
              </a:rPr>
              <a:t>natural</a:t>
            </a:r>
            <a:r>
              <a:rPr lang="it-IT" sz="2000" b="1" u="sng" dirty="0">
                <a:effectLst/>
                <a:ea typeface="Calibri" panose="020F0502020204030204" pitchFamily="34" charset="0"/>
                <a:cs typeface="Times New Roman" panose="02020603050405020304" pitchFamily="18" charset="0"/>
              </a:rPr>
              <a:t> and </a:t>
            </a:r>
            <a:r>
              <a:rPr lang="it-IT" sz="2000" b="1" u="sng" dirty="0" err="1">
                <a:effectLst/>
                <a:ea typeface="Calibri" panose="020F0502020204030204" pitchFamily="34" charset="0"/>
                <a:cs typeface="Times New Roman" panose="02020603050405020304" pitchFamily="18" charset="0"/>
              </a:rPr>
              <a:t>environmental</a:t>
            </a:r>
            <a:r>
              <a:rPr lang="it-IT" sz="2000" b="1" u="sng" dirty="0">
                <a:effectLst/>
                <a:ea typeface="Calibri" panose="020F0502020204030204" pitchFamily="34" charset="0"/>
                <a:cs typeface="Times New Roman" panose="02020603050405020304" pitchFamily="18" charset="0"/>
              </a:rPr>
              <a:t> </a:t>
            </a:r>
            <a:r>
              <a:rPr lang="it-IT" sz="2000" b="1" u="sng" dirty="0" err="1">
                <a:effectLst/>
                <a:ea typeface="Calibri" panose="020F0502020204030204" pitchFamily="34" charset="0"/>
                <a:cs typeface="Times New Roman" panose="02020603050405020304" pitchFamily="18" charset="0"/>
              </a:rPr>
              <a:t>resources</a:t>
            </a:r>
            <a:r>
              <a:rPr lang="it-IT" sz="2000" dirty="0">
                <a:effectLst/>
                <a:ea typeface="Calibri" panose="020F0502020204030204" pitchFamily="34" charset="0"/>
                <a:cs typeface="Times New Roman" panose="02020603050405020304" pitchFamily="18" charset="0"/>
              </a:rPr>
              <a:t>, with the </a:t>
            </a:r>
            <a:r>
              <a:rPr lang="it-IT" sz="2000" dirty="0" err="1">
                <a:effectLst/>
                <a:ea typeface="Calibri" panose="020F0502020204030204" pitchFamily="34" charset="0"/>
                <a:cs typeface="Times New Roman" panose="02020603050405020304" pitchFamily="18" charset="0"/>
              </a:rPr>
              <a:t>final</a:t>
            </a:r>
            <a:r>
              <a:rPr lang="it-IT" sz="2000" dirty="0">
                <a:effectLst/>
                <a:ea typeface="Calibri" panose="020F0502020204030204" pitchFamily="34" charset="0"/>
                <a:cs typeface="Times New Roman" panose="02020603050405020304" pitchFamily="18" charset="0"/>
              </a:rPr>
              <a:t> </a:t>
            </a:r>
            <a:r>
              <a:rPr lang="it-IT" sz="2000" dirty="0" err="1">
                <a:effectLst/>
                <a:ea typeface="Calibri" panose="020F0502020204030204" pitchFamily="34" charset="0"/>
                <a:cs typeface="Times New Roman" panose="02020603050405020304" pitchFamily="18" charset="0"/>
              </a:rPr>
              <a:t>aim</a:t>
            </a:r>
            <a:r>
              <a:rPr lang="it-IT" sz="2000" dirty="0">
                <a:effectLst/>
                <a:ea typeface="Calibri" panose="020F0502020204030204" pitchFamily="34" charset="0"/>
                <a:cs typeface="Times New Roman" panose="02020603050405020304" pitchFamily="18" charset="0"/>
              </a:rPr>
              <a:t> of </a:t>
            </a:r>
            <a:r>
              <a:rPr lang="it-IT" sz="2000" b="1" dirty="0" err="1">
                <a:effectLst/>
                <a:ea typeface="Calibri" panose="020F0502020204030204" pitchFamily="34" charset="0"/>
                <a:cs typeface="Times New Roman" panose="02020603050405020304" pitchFamily="18" charset="0"/>
              </a:rPr>
              <a:t>consolidating</a:t>
            </a:r>
            <a:r>
              <a:rPr lang="it-IT" sz="2000" b="1" dirty="0">
                <a:effectLst/>
                <a:ea typeface="Calibri" panose="020F0502020204030204" pitchFamily="34" charset="0"/>
                <a:cs typeface="Times New Roman" panose="02020603050405020304" pitchFamily="18" charset="0"/>
              </a:rPr>
              <a:t> new models of </a:t>
            </a:r>
            <a:r>
              <a:rPr lang="it-IT" sz="2000" b="1" dirty="0" err="1">
                <a:effectLst/>
                <a:ea typeface="Calibri" panose="020F0502020204030204" pitchFamily="34" charset="0"/>
                <a:cs typeface="Times New Roman" panose="02020603050405020304" pitchFamily="18" charset="0"/>
              </a:rPr>
              <a:t>sustainable</a:t>
            </a:r>
            <a:r>
              <a:rPr lang="it-IT" sz="2000" b="1" dirty="0">
                <a:effectLst/>
                <a:ea typeface="Calibri" panose="020F0502020204030204" pitchFamily="34" charset="0"/>
                <a:cs typeface="Times New Roman" panose="02020603050405020304" pitchFamily="18" charset="0"/>
              </a:rPr>
              <a:t> </a:t>
            </a:r>
            <a:r>
              <a:rPr lang="it-IT" sz="2000" b="1" dirty="0" err="1">
                <a:effectLst/>
                <a:ea typeface="Calibri" panose="020F0502020204030204" pitchFamily="34" charset="0"/>
                <a:cs typeface="Times New Roman" panose="02020603050405020304" pitchFamily="18" charset="0"/>
              </a:rPr>
              <a:t>development</a:t>
            </a:r>
            <a:r>
              <a:rPr lang="it-IT" sz="2000" dirty="0">
                <a:effectLst/>
                <a:ea typeface="Calibri" panose="020F0502020204030204" pitchFamily="34" charset="0"/>
                <a:cs typeface="Times New Roman" panose="02020603050405020304" pitchFamily="18" charset="0"/>
              </a:rPr>
              <a:t>. </a:t>
            </a:r>
          </a:p>
          <a:p>
            <a:pPr marL="0" indent="0">
              <a:buNone/>
            </a:pPr>
            <a:endParaRPr lang="it-IT" sz="2000" dirty="0">
              <a:solidFill>
                <a:srgbClr val="FFFFFF"/>
              </a:solidFill>
            </a:endParaRPr>
          </a:p>
        </p:txBody>
      </p:sp>
      <p:pic>
        <p:nvPicPr>
          <p:cNvPr id="10" name="Immagine 9">
            <a:extLst>
              <a:ext uri="{FF2B5EF4-FFF2-40B4-BE49-F238E27FC236}">
                <a16:creationId xmlns:a16="http://schemas.microsoft.com/office/drawing/2014/main" id="{F31553FB-8AA8-41D7-AAE3-8288B30E0FEC}"/>
              </a:ext>
            </a:extLst>
          </p:cNvPr>
          <p:cNvPicPr>
            <a:picLocks noChangeAspect="1"/>
          </p:cNvPicPr>
          <p:nvPr/>
        </p:nvPicPr>
        <p:blipFill>
          <a:blip r:embed="rId4"/>
          <a:stretch>
            <a:fillRect/>
          </a:stretch>
        </p:blipFill>
        <p:spPr>
          <a:xfrm>
            <a:off x="0" y="6258509"/>
            <a:ext cx="12192000" cy="628674"/>
          </a:xfrm>
          <a:prstGeom prst="rect">
            <a:avLst/>
          </a:prstGeom>
        </p:spPr>
      </p:pic>
    </p:spTree>
    <p:extLst>
      <p:ext uri="{BB962C8B-B14F-4D97-AF65-F5344CB8AC3E}">
        <p14:creationId xmlns:p14="http://schemas.microsoft.com/office/powerpoint/2010/main" val="4159083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1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668"/>
          </a:xfrm>
          <a:prstGeom prst="rect">
            <a:avLst/>
          </a:prstGeom>
        </p:spPr>
      </p:pic>
      <p:sp>
        <p:nvSpPr>
          <p:cNvPr id="16" name="Rectangle 1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olo 1">
            <a:extLst>
              <a:ext uri="{FF2B5EF4-FFF2-40B4-BE49-F238E27FC236}">
                <a16:creationId xmlns:a16="http://schemas.microsoft.com/office/drawing/2014/main" id="{5B03F7C1-4A62-714D-8B80-DE26C2C7F1C9}"/>
              </a:ext>
            </a:extLst>
          </p:cNvPr>
          <p:cNvSpPr>
            <a:spLocks noGrp="1"/>
          </p:cNvSpPr>
          <p:nvPr>
            <p:ph type="title"/>
          </p:nvPr>
        </p:nvSpPr>
        <p:spPr>
          <a:xfrm>
            <a:off x="680321" y="2063262"/>
            <a:ext cx="3739279" cy="2661052"/>
          </a:xfrm>
        </p:spPr>
        <p:txBody>
          <a:bodyPr>
            <a:normAutofit/>
          </a:bodyPr>
          <a:lstStyle/>
          <a:p>
            <a:pPr algn="r"/>
            <a:r>
              <a:rPr lang="it-IT" sz="4400" dirty="0" err="1">
                <a:solidFill>
                  <a:srgbClr val="FFFFFF"/>
                </a:solidFill>
              </a:rPr>
              <a:t>Specific</a:t>
            </a:r>
            <a:r>
              <a:rPr lang="it-IT" sz="4400" dirty="0">
                <a:solidFill>
                  <a:srgbClr val="FFFFFF"/>
                </a:solidFill>
              </a:rPr>
              <a:t> </a:t>
            </a:r>
            <a:r>
              <a:rPr lang="it-IT" sz="4400" dirty="0" err="1">
                <a:solidFill>
                  <a:srgbClr val="FFFFFF"/>
                </a:solidFill>
              </a:rPr>
              <a:t>objectives</a:t>
            </a:r>
            <a:endParaRPr lang="it-IT" sz="4400" dirty="0">
              <a:solidFill>
                <a:srgbClr val="FFFFFF"/>
              </a:solidFill>
            </a:endParaRPr>
          </a:p>
        </p:txBody>
      </p:sp>
      <p:sp>
        <p:nvSpPr>
          <p:cNvPr id="3" name="Segnaposto contenuto 2">
            <a:extLst>
              <a:ext uri="{FF2B5EF4-FFF2-40B4-BE49-F238E27FC236}">
                <a16:creationId xmlns:a16="http://schemas.microsoft.com/office/drawing/2014/main" id="{EF40D029-1352-8547-893D-2A81E33DA3ED}"/>
              </a:ext>
            </a:extLst>
          </p:cNvPr>
          <p:cNvSpPr>
            <a:spLocks noGrp="1"/>
          </p:cNvSpPr>
          <p:nvPr>
            <p:ph idx="1"/>
          </p:nvPr>
        </p:nvSpPr>
        <p:spPr>
          <a:xfrm>
            <a:off x="5237289" y="377704"/>
            <a:ext cx="6257362" cy="5503101"/>
          </a:xfrm>
        </p:spPr>
        <p:txBody>
          <a:bodyPr anchor="ctr">
            <a:normAutofit lnSpcReduction="10000"/>
          </a:bodyPr>
          <a:lstStyle/>
          <a:p>
            <a:pPr algn="just">
              <a:lnSpc>
                <a:spcPct val="110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Improve</a:t>
            </a:r>
            <a:r>
              <a:rPr lang="it-IT" sz="2000" dirty="0">
                <a:effectLst/>
                <a:latin typeface="+mj-lt"/>
                <a:ea typeface="Calibri" panose="020F0502020204030204" pitchFamily="34" charset="0"/>
                <a:cs typeface="Times New Roman" panose="02020603050405020304" pitchFamily="18" charset="0"/>
              </a:rPr>
              <a:t> and </a:t>
            </a:r>
            <a:r>
              <a:rPr lang="it-IT" sz="2000" dirty="0" err="1">
                <a:effectLst/>
                <a:latin typeface="+mj-lt"/>
                <a:ea typeface="Calibri" panose="020F0502020204030204" pitchFamily="34" charset="0"/>
                <a:cs typeface="Times New Roman" panose="02020603050405020304" pitchFamily="18" charset="0"/>
              </a:rPr>
              <a:t>refine</a:t>
            </a:r>
            <a:r>
              <a:rPr lang="it-IT" sz="2000" dirty="0">
                <a:effectLst/>
                <a:latin typeface="+mj-lt"/>
                <a:ea typeface="Calibri" panose="020F0502020204030204" pitchFamily="34" charset="0"/>
                <a:cs typeface="Times New Roman" panose="02020603050405020304" pitchFamily="18" charset="0"/>
              </a:rPr>
              <a:t> the </a:t>
            </a:r>
            <a:r>
              <a:rPr lang="it-IT" sz="2000" dirty="0" err="1">
                <a:effectLst/>
                <a:latin typeface="+mj-lt"/>
                <a:ea typeface="Calibri" panose="020F0502020204030204" pitchFamily="34" charset="0"/>
                <a:cs typeface="Times New Roman" panose="02020603050405020304" pitchFamily="18" charset="0"/>
              </a:rPr>
              <a:t>development</a:t>
            </a:r>
            <a:r>
              <a:rPr lang="it-IT" sz="2000" dirty="0">
                <a:effectLst/>
                <a:latin typeface="+mj-lt"/>
                <a:ea typeface="Calibri" panose="020F0502020204030204" pitchFamily="34" charset="0"/>
                <a:cs typeface="Times New Roman" panose="02020603050405020304" pitchFamily="18" charset="0"/>
              </a:rPr>
              <a:t> of </a:t>
            </a:r>
            <a:r>
              <a:rPr lang="it-IT" sz="2000" dirty="0" err="1">
                <a:effectLst/>
                <a:latin typeface="+mj-lt"/>
                <a:ea typeface="Calibri" panose="020F0502020204030204" pitchFamily="34" charset="0"/>
                <a:cs typeface="Times New Roman" panose="02020603050405020304" pitchFamily="18" charset="0"/>
              </a:rPr>
              <a:t>various</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forms</a:t>
            </a:r>
            <a:r>
              <a:rPr lang="it-IT" sz="2000" dirty="0">
                <a:effectLst/>
                <a:latin typeface="+mj-lt"/>
                <a:ea typeface="Calibri" panose="020F0502020204030204" pitchFamily="34" charset="0"/>
                <a:cs typeface="Times New Roman" panose="02020603050405020304" pitchFamily="18" charset="0"/>
              </a:rPr>
              <a:t> of </a:t>
            </a:r>
            <a:r>
              <a:rPr lang="it-IT" sz="2000" dirty="0" err="1">
                <a:effectLst/>
                <a:latin typeface="+mj-lt"/>
                <a:ea typeface="Calibri" panose="020F0502020204030204" pitchFamily="34" charset="0"/>
                <a:cs typeface="Times New Roman" panose="02020603050405020304" pitchFamily="18" charset="0"/>
              </a:rPr>
              <a:t>local</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regional</a:t>
            </a:r>
            <a:r>
              <a:rPr lang="it-IT" sz="2000" dirty="0">
                <a:effectLst/>
                <a:latin typeface="+mj-lt"/>
                <a:ea typeface="Calibri" panose="020F0502020204030204" pitchFamily="34" charset="0"/>
                <a:cs typeface="Times New Roman" panose="02020603050405020304" pitchFamily="18" charset="0"/>
              </a:rPr>
              <a:t> and </a:t>
            </a:r>
            <a:r>
              <a:rPr lang="it-IT" sz="2000" dirty="0" err="1">
                <a:effectLst/>
                <a:latin typeface="+mj-lt"/>
                <a:ea typeface="Calibri" panose="020F0502020204030204" pitchFamily="34" charset="0"/>
                <a:cs typeface="Times New Roman" panose="02020603050405020304" pitchFamily="18" charset="0"/>
              </a:rPr>
              <a:t>European</a:t>
            </a:r>
            <a:r>
              <a:rPr lang="it-IT" sz="2000" dirty="0">
                <a:effectLst/>
                <a:latin typeface="+mj-lt"/>
                <a:ea typeface="Calibri" panose="020F0502020204030204" pitchFamily="34" charset="0"/>
                <a:cs typeface="Times New Roman" panose="02020603050405020304" pitchFamily="18" charset="0"/>
              </a:rPr>
              <a:t> partnership.</a:t>
            </a:r>
          </a:p>
          <a:p>
            <a:pPr algn="just">
              <a:lnSpc>
                <a:spcPct val="110000"/>
              </a:lnSpc>
              <a:spcBef>
                <a:spcPts val="400"/>
              </a:spcBef>
              <a:spcAft>
                <a:spcPts val="400"/>
              </a:spcAft>
            </a:pPr>
            <a:r>
              <a:rPr lang="it-IT" sz="2000" dirty="0" err="1">
                <a:latin typeface="+mj-lt"/>
                <a:ea typeface="Calibri" panose="020F0502020204030204" pitchFamily="34" charset="0"/>
                <a:cs typeface="Times New Roman" panose="02020603050405020304" pitchFamily="18" charset="0"/>
              </a:rPr>
              <a:t>I</a:t>
            </a:r>
            <a:r>
              <a:rPr lang="it-IT" sz="2000" dirty="0" err="1">
                <a:effectLst/>
                <a:latin typeface="+mj-lt"/>
                <a:ea typeface="Calibri" panose="020F0502020204030204" pitchFamily="34" charset="0"/>
                <a:cs typeface="Times New Roman" panose="02020603050405020304" pitchFamily="18" charset="0"/>
              </a:rPr>
              <a:t>mprove</a:t>
            </a:r>
            <a:r>
              <a:rPr lang="it-IT" sz="2000" dirty="0">
                <a:effectLst/>
                <a:latin typeface="+mj-lt"/>
                <a:ea typeface="Calibri" panose="020F0502020204030204" pitchFamily="34" charset="0"/>
                <a:cs typeface="Times New Roman" panose="02020603050405020304" pitchFamily="18" charset="0"/>
              </a:rPr>
              <a:t> partnership consultation </a:t>
            </a:r>
            <a:r>
              <a:rPr lang="it-IT" sz="2000" dirty="0" err="1">
                <a:effectLst/>
                <a:latin typeface="+mj-lt"/>
                <a:ea typeface="Calibri" panose="020F0502020204030204" pitchFamily="34" charset="0"/>
                <a:cs typeface="Times New Roman" panose="02020603050405020304" pitchFamily="18" charset="0"/>
              </a:rPr>
              <a:t>procedures</a:t>
            </a:r>
            <a:r>
              <a:rPr lang="it-IT" sz="2000" dirty="0">
                <a:effectLst/>
                <a:latin typeface="+mj-lt"/>
                <a:ea typeface="Calibri" panose="020F0502020204030204" pitchFamily="34" charset="0"/>
                <a:cs typeface="Times New Roman" panose="02020603050405020304" pitchFamily="18" charset="0"/>
              </a:rPr>
              <a:t>, upstream in the programming </a:t>
            </a:r>
            <a:r>
              <a:rPr lang="it-IT" sz="2000" dirty="0" err="1">
                <a:effectLst/>
                <a:latin typeface="+mj-lt"/>
                <a:ea typeface="Calibri" panose="020F0502020204030204" pitchFamily="34" charset="0"/>
                <a:cs typeface="Times New Roman" panose="02020603050405020304" pitchFamily="18" charset="0"/>
              </a:rPr>
              <a:t>phase</a:t>
            </a:r>
            <a:r>
              <a:rPr lang="it-IT" sz="2000" dirty="0">
                <a:effectLst/>
                <a:latin typeface="+mj-lt"/>
                <a:ea typeface="Calibri" panose="020F0502020204030204" pitchFamily="34" charset="0"/>
                <a:cs typeface="Times New Roman" panose="02020603050405020304" pitchFamily="18" charset="0"/>
              </a:rPr>
              <a:t> of public policies and </a:t>
            </a:r>
            <a:r>
              <a:rPr lang="it-IT" sz="2000" dirty="0" err="1">
                <a:effectLst/>
                <a:latin typeface="+mj-lt"/>
                <a:ea typeface="Calibri" panose="020F0502020204030204" pitchFamily="34" charset="0"/>
                <a:cs typeface="Times New Roman" panose="02020603050405020304" pitchFamily="18" charset="0"/>
              </a:rPr>
              <a:t>development</a:t>
            </a:r>
            <a:r>
              <a:rPr lang="it-IT" sz="2000" dirty="0">
                <a:effectLst/>
                <a:latin typeface="+mj-lt"/>
                <a:ea typeface="Calibri" panose="020F0502020204030204" pitchFamily="34" charset="0"/>
                <a:cs typeface="Times New Roman" panose="02020603050405020304" pitchFamily="18" charset="0"/>
              </a:rPr>
              <a:t> strategies, and downstream in the design </a:t>
            </a:r>
            <a:r>
              <a:rPr lang="it-IT" sz="2000" dirty="0" err="1">
                <a:effectLst/>
                <a:latin typeface="+mj-lt"/>
                <a:ea typeface="Calibri" panose="020F0502020204030204" pitchFamily="34" charset="0"/>
                <a:cs typeface="Times New Roman" panose="02020603050405020304" pitchFamily="18" charset="0"/>
              </a:rPr>
              <a:t>phase</a:t>
            </a:r>
            <a:r>
              <a:rPr lang="it-IT" sz="2000" dirty="0">
                <a:effectLst/>
                <a:latin typeface="+mj-lt"/>
                <a:ea typeface="Calibri" panose="020F0502020204030204" pitchFamily="34" charset="0"/>
                <a:cs typeface="Times New Roman" panose="02020603050405020304" pitchFamily="18" charset="0"/>
              </a:rPr>
              <a:t>.</a:t>
            </a:r>
          </a:p>
          <a:p>
            <a:pPr algn="just">
              <a:lnSpc>
                <a:spcPct val="110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Improve</a:t>
            </a:r>
            <a:r>
              <a:rPr lang="it-IT" sz="2000" dirty="0">
                <a:effectLst/>
                <a:latin typeface="+mj-lt"/>
                <a:ea typeface="Calibri" panose="020F0502020204030204" pitchFamily="34" charset="0"/>
                <a:cs typeface="Times New Roman" panose="02020603050405020304" pitchFamily="18" charset="0"/>
              </a:rPr>
              <a:t> the management of activities and </a:t>
            </a:r>
            <a:r>
              <a:rPr lang="it-IT" sz="2000" dirty="0" err="1">
                <a:effectLst/>
                <a:latin typeface="+mj-lt"/>
                <a:ea typeface="Calibri" panose="020F0502020204030204" pitchFamily="34" charset="0"/>
                <a:cs typeface="Times New Roman" panose="02020603050405020304" pitchFamily="18" charset="0"/>
              </a:rPr>
              <a:t>responsibilities</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through</a:t>
            </a:r>
            <a:r>
              <a:rPr lang="it-IT" sz="2000" dirty="0">
                <a:effectLst/>
                <a:latin typeface="+mj-lt"/>
                <a:ea typeface="Calibri" panose="020F0502020204030204" pitchFamily="34" charset="0"/>
                <a:cs typeface="Times New Roman" panose="02020603050405020304" pitchFamily="18" charset="0"/>
              </a:rPr>
              <a:t> a </a:t>
            </a:r>
            <a:r>
              <a:rPr lang="it-IT" sz="2000" dirty="0" err="1">
                <a:effectLst/>
                <a:latin typeface="+mj-lt"/>
                <a:ea typeface="Calibri" panose="020F0502020204030204" pitchFamily="34" charset="0"/>
                <a:cs typeface="Times New Roman" panose="02020603050405020304" pitchFamily="18" charset="0"/>
              </a:rPr>
              <a:t>clearer</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distribution</a:t>
            </a:r>
            <a:r>
              <a:rPr lang="it-IT" sz="2000" dirty="0">
                <a:effectLst/>
                <a:latin typeface="+mj-lt"/>
                <a:ea typeface="Calibri" panose="020F0502020204030204" pitchFamily="34" charset="0"/>
                <a:cs typeface="Times New Roman" panose="02020603050405020304" pitchFamily="18" charset="0"/>
              </a:rPr>
              <a:t> of </a:t>
            </a:r>
            <a:r>
              <a:rPr lang="it-IT" sz="2000" dirty="0" err="1">
                <a:effectLst/>
                <a:latin typeface="+mj-lt"/>
                <a:ea typeface="Calibri" panose="020F0502020204030204" pitchFamily="34" charset="0"/>
                <a:cs typeface="Times New Roman" panose="02020603050405020304" pitchFamily="18" charset="0"/>
              </a:rPr>
              <a:t>roles</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within</a:t>
            </a:r>
            <a:r>
              <a:rPr lang="it-IT" sz="2000" dirty="0">
                <a:effectLst/>
                <a:latin typeface="+mj-lt"/>
                <a:ea typeface="Calibri" panose="020F0502020204030204" pitchFamily="34" charset="0"/>
                <a:cs typeface="Times New Roman" panose="02020603050405020304" pitchFamily="18" charset="0"/>
              </a:rPr>
              <a:t> the multi-governance </a:t>
            </a:r>
            <a:r>
              <a:rPr lang="it-IT" sz="2000" dirty="0" err="1">
                <a:effectLst/>
                <a:latin typeface="+mj-lt"/>
                <a:ea typeface="Calibri" panose="020F0502020204030204" pitchFamily="34" charset="0"/>
                <a:cs typeface="Times New Roman" panose="02020603050405020304" pitchFamily="18" charset="0"/>
              </a:rPr>
              <a:t>created</a:t>
            </a:r>
            <a:r>
              <a:rPr lang="it-IT" sz="2000" dirty="0">
                <a:effectLst/>
                <a:latin typeface="+mj-lt"/>
                <a:ea typeface="Calibri" panose="020F0502020204030204" pitchFamily="34" charset="0"/>
                <a:cs typeface="Times New Roman" panose="02020603050405020304" pitchFamily="18" charset="0"/>
              </a:rPr>
              <a:t>.</a:t>
            </a:r>
          </a:p>
          <a:p>
            <a:pPr algn="just">
              <a:lnSpc>
                <a:spcPct val="110000"/>
              </a:lnSpc>
              <a:spcBef>
                <a:spcPts val="400"/>
              </a:spcBef>
              <a:spcAft>
                <a:spcPts val="400"/>
              </a:spcAft>
            </a:pPr>
            <a:r>
              <a:rPr lang="it-IT" sz="2000" dirty="0">
                <a:latin typeface="+mj-lt"/>
                <a:ea typeface="Calibri" panose="020F0502020204030204" pitchFamily="34" charset="0"/>
                <a:cs typeface="Times New Roman" panose="02020603050405020304" pitchFamily="18" charset="0"/>
              </a:rPr>
              <a:t>C</a:t>
            </a:r>
            <a:r>
              <a:rPr lang="it-IT" sz="2000" dirty="0">
                <a:effectLst/>
                <a:latin typeface="+mj-lt"/>
                <a:ea typeface="Calibri" panose="020F0502020204030204" pitchFamily="34" charset="0"/>
                <a:cs typeface="Times New Roman" panose="02020603050405020304" pitchFamily="18" charset="0"/>
              </a:rPr>
              <a:t>reate a set of standard </a:t>
            </a:r>
            <a:r>
              <a:rPr lang="it-IT" sz="2000" dirty="0" err="1">
                <a:effectLst/>
                <a:latin typeface="+mj-lt"/>
                <a:ea typeface="Calibri" panose="020F0502020204030204" pitchFamily="34" charset="0"/>
                <a:cs typeface="Times New Roman" panose="02020603050405020304" pitchFamily="18" charset="0"/>
              </a:rPr>
              <a:t>methodological</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procedures</a:t>
            </a:r>
            <a:r>
              <a:rPr lang="it-IT" sz="2000" dirty="0">
                <a:effectLst/>
                <a:latin typeface="+mj-lt"/>
                <a:ea typeface="Calibri" panose="020F0502020204030204" pitchFamily="34" charset="0"/>
                <a:cs typeface="Times New Roman" panose="02020603050405020304" pitchFamily="18" charset="0"/>
              </a:rPr>
              <a:t> or </a:t>
            </a:r>
            <a:r>
              <a:rPr lang="it-IT" sz="2000" dirty="0" err="1">
                <a:effectLst/>
                <a:latin typeface="+mj-lt"/>
                <a:ea typeface="Calibri" panose="020F0502020204030204" pitchFamily="34" charset="0"/>
                <a:cs typeface="Times New Roman" panose="02020603050405020304" pitchFamily="18" charset="0"/>
              </a:rPr>
              <a:t>systematic</a:t>
            </a:r>
            <a:r>
              <a:rPr lang="it-IT" sz="2000" dirty="0">
                <a:effectLst/>
                <a:latin typeface="+mj-lt"/>
                <a:ea typeface="Calibri" panose="020F0502020204030204" pitchFamily="34" charset="0"/>
                <a:cs typeface="Times New Roman" panose="02020603050405020304" pitchFamily="18" charset="0"/>
              </a:rPr>
              <a:t> work activities </a:t>
            </a:r>
            <a:r>
              <a:rPr lang="it-IT" sz="2000" dirty="0" err="1">
                <a:effectLst/>
                <a:latin typeface="+mj-lt"/>
                <a:ea typeface="Calibri" panose="020F0502020204030204" pitchFamily="34" charset="0"/>
                <a:cs typeface="Times New Roman" panose="02020603050405020304" pitchFamily="18" charset="0"/>
              </a:rPr>
              <a:t>that</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ensure</a:t>
            </a:r>
            <a:r>
              <a:rPr lang="it-IT" sz="2000" dirty="0">
                <a:effectLst/>
                <a:latin typeface="+mj-lt"/>
                <a:ea typeface="Calibri" panose="020F0502020204030204" pitchFamily="34" charset="0"/>
                <a:cs typeface="Times New Roman" panose="02020603050405020304" pitchFamily="18" charset="0"/>
              </a:rPr>
              <a:t> the </a:t>
            </a:r>
            <a:r>
              <a:rPr lang="it-IT" sz="2000" dirty="0" err="1">
                <a:effectLst/>
                <a:latin typeface="+mj-lt"/>
                <a:ea typeface="Calibri" panose="020F0502020204030204" pitchFamily="34" charset="0"/>
                <a:cs typeface="Times New Roman" panose="02020603050405020304" pitchFamily="18" charset="0"/>
              </a:rPr>
              <a:t>exchange</a:t>
            </a:r>
            <a:r>
              <a:rPr lang="it-IT" sz="2000" dirty="0">
                <a:effectLst/>
                <a:latin typeface="+mj-lt"/>
                <a:ea typeface="Calibri" panose="020F0502020204030204" pitchFamily="34" charset="0"/>
                <a:cs typeface="Times New Roman" panose="02020603050405020304" pitchFamily="18" charset="0"/>
              </a:rPr>
              <a:t> of information, </a:t>
            </a:r>
            <a:r>
              <a:rPr lang="it-IT" sz="2000" dirty="0" err="1">
                <a:effectLst/>
                <a:latin typeface="+mj-lt"/>
                <a:ea typeface="Calibri" panose="020F0502020204030204" pitchFamily="34" charset="0"/>
                <a:cs typeface="Times New Roman" panose="02020603050405020304" pitchFamily="18" charset="0"/>
              </a:rPr>
              <a:t>experience</a:t>
            </a:r>
            <a:r>
              <a:rPr lang="it-IT" sz="2000" dirty="0">
                <a:effectLst/>
                <a:latin typeface="+mj-lt"/>
                <a:ea typeface="Calibri" panose="020F0502020204030204" pitchFamily="34" charset="0"/>
                <a:cs typeface="Times New Roman" panose="02020603050405020304" pitchFamily="18" charset="0"/>
              </a:rPr>
              <a:t> and know-how.  </a:t>
            </a:r>
          </a:p>
          <a:p>
            <a:pPr algn="just">
              <a:lnSpc>
                <a:spcPct val="110000"/>
              </a:lnSpc>
            </a:pPr>
            <a:r>
              <a:rPr lang="it-IT" sz="2000" dirty="0">
                <a:latin typeface="+mj-lt"/>
                <a:ea typeface="Calibri" panose="020F0502020204030204" pitchFamily="34" charset="0"/>
                <a:cs typeface="Times New Roman" panose="02020603050405020304" pitchFamily="18" charset="0"/>
              </a:rPr>
              <a:t>L</a:t>
            </a:r>
            <a:r>
              <a:rPr lang="it-IT" sz="2000" dirty="0">
                <a:effectLst/>
                <a:latin typeface="+mj-lt"/>
                <a:ea typeface="Calibri" panose="020F0502020204030204" pitchFamily="34" charset="0"/>
                <a:cs typeface="Times New Roman" panose="02020603050405020304" pitchFamily="18" charset="0"/>
              </a:rPr>
              <a:t>ay the </a:t>
            </a:r>
            <a:r>
              <a:rPr lang="it-IT" sz="2000" dirty="0" err="1">
                <a:effectLst/>
                <a:latin typeface="+mj-lt"/>
                <a:ea typeface="Calibri" panose="020F0502020204030204" pitchFamily="34" charset="0"/>
                <a:cs typeface="Times New Roman" panose="02020603050405020304" pitchFamily="18" charset="0"/>
              </a:rPr>
              <a:t>foundations</a:t>
            </a:r>
            <a:r>
              <a:rPr lang="it-IT" sz="2000" dirty="0">
                <a:effectLst/>
                <a:latin typeface="+mj-lt"/>
                <a:ea typeface="Calibri" panose="020F0502020204030204" pitchFamily="34" charset="0"/>
                <a:cs typeface="Times New Roman" panose="02020603050405020304" pitchFamily="18" charset="0"/>
              </a:rPr>
              <a:t> for a future design </a:t>
            </a:r>
            <a:r>
              <a:rPr lang="it-IT" sz="2000" dirty="0" err="1">
                <a:effectLst/>
                <a:latin typeface="+mj-lt"/>
                <a:ea typeface="Calibri" panose="020F0502020204030204" pitchFamily="34" charset="0"/>
                <a:cs typeface="Times New Roman" panose="02020603050405020304" pitchFamily="18" charset="0"/>
              </a:rPr>
              <a:t>that</a:t>
            </a:r>
            <a:r>
              <a:rPr lang="it-IT" sz="2000" dirty="0">
                <a:effectLst/>
                <a:latin typeface="+mj-lt"/>
                <a:ea typeface="Calibri" panose="020F0502020204030204" pitchFamily="34" charset="0"/>
                <a:cs typeface="Times New Roman" panose="02020603050405020304" pitchFamily="18" charset="0"/>
              </a:rPr>
              <a:t> can consolidate the </a:t>
            </a:r>
            <a:r>
              <a:rPr lang="it-IT" sz="2000" dirty="0" err="1">
                <a:effectLst/>
                <a:latin typeface="+mj-lt"/>
                <a:ea typeface="Calibri" panose="020F0502020204030204" pitchFamily="34" charset="0"/>
                <a:cs typeface="Times New Roman" panose="02020603050405020304" pitchFamily="18" charset="0"/>
              </a:rPr>
              <a:t>relationships</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created</a:t>
            </a:r>
            <a:r>
              <a:rPr lang="it-IT" sz="2000" dirty="0">
                <a:effectLst/>
                <a:latin typeface="+mj-lt"/>
                <a:ea typeface="Calibri" panose="020F0502020204030204" pitchFamily="34" charset="0"/>
                <a:cs typeface="Times New Roman" panose="02020603050405020304" pitchFamily="18" charset="0"/>
              </a:rPr>
              <a:t> and replicate some of the </a:t>
            </a:r>
            <a:r>
              <a:rPr lang="it-IT" sz="2000" dirty="0" err="1">
                <a:effectLst/>
                <a:latin typeface="+mj-lt"/>
                <a:ea typeface="Calibri" panose="020F0502020204030204" pitchFamily="34" charset="0"/>
                <a:cs typeface="Times New Roman" panose="02020603050405020304" pitchFamily="18" charset="0"/>
              </a:rPr>
              <a:t>selected</a:t>
            </a:r>
            <a:r>
              <a:rPr lang="it-IT" sz="2000" dirty="0">
                <a:effectLst/>
                <a:latin typeface="+mj-lt"/>
                <a:ea typeface="Calibri" panose="020F0502020204030204" pitchFamily="34" charset="0"/>
                <a:cs typeface="Times New Roman" panose="02020603050405020304" pitchFamily="18" charset="0"/>
              </a:rPr>
              <a:t> good </a:t>
            </a:r>
            <a:r>
              <a:rPr lang="it-IT" sz="2000" dirty="0" err="1">
                <a:effectLst/>
                <a:latin typeface="+mj-lt"/>
                <a:ea typeface="Calibri" panose="020F0502020204030204" pitchFamily="34" charset="0"/>
                <a:cs typeface="Times New Roman" panose="02020603050405020304" pitchFamily="18" charset="0"/>
              </a:rPr>
              <a:t>practices</a:t>
            </a:r>
            <a:r>
              <a:rPr lang="it-IT" sz="2000" dirty="0">
                <a:effectLst/>
                <a:latin typeface="+mj-lt"/>
                <a:ea typeface="Calibri" panose="020F0502020204030204" pitchFamily="34" charset="0"/>
                <a:cs typeface="Times New Roman" panose="02020603050405020304" pitchFamily="18" charset="0"/>
              </a:rPr>
              <a:t>.</a:t>
            </a:r>
            <a:endParaRPr lang="it-IT" dirty="0">
              <a:latin typeface="+mj-lt"/>
            </a:endParaRPr>
          </a:p>
        </p:txBody>
      </p:sp>
      <p:pic>
        <p:nvPicPr>
          <p:cNvPr id="10" name="Immagine 9">
            <a:extLst>
              <a:ext uri="{FF2B5EF4-FFF2-40B4-BE49-F238E27FC236}">
                <a16:creationId xmlns:a16="http://schemas.microsoft.com/office/drawing/2014/main" id="{056789D9-0C09-41B9-96C1-4A70BF7803C6}"/>
              </a:ext>
            </a:extLst>
          </p:cNvPr>
          <p:cNvPicPr>
            <a:picLocks noChangeAspect="1"/>
          </p:cNvPicPr>
          <p:nvPr/>
        </p:nvPicPr>
        <p:blipFill>
          <a:blip r:embed="rId4"/>
          <a:stretch>
            <a:fillRect/>
          </a:stretch>
        </p:blipFill>
        <p:spPr>
          <a:xfrm>
            <a:off x="0" y="6258509"/>
            <a:ext cx="12192000" cy="628674"/>
          </a:xfrm>
          <a:prstGeom prst="rect">
            <a:avLst/>
          </a:prstGeom>
        </p:spPr>
      </p:pic>
    </p:spTree>
    <p:extLst>
      <p:ext uri="{BB962C8B-B14F-4D97-AF65-F5344CB8AC3E}">
        <p14:creationId xmlns:p14="http://schemas.microsoft.com/office/powerpoint/2010/main" val="2915540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1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668"/>
          </a:xfrm>
          <a:prstGeom prst="rect">
            <a:avLst/>
          </a:prstGeom>
        </p:spPr>
      </p:pic>
      <p:sp>
        <p:nvSpPr>
          <p:cNvPr id="16" name="Rectangle 1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olo 1">
            <a:extLst>
              <a:ext uri="{FF2B5EF4-FFF2-40B4-BE49-F238E27FC236}">
                <a16:creationId xmlns:a16="http://schemas.microsoft.com/office/drawing/2014/main" id="{5B03F7C1-4A62-714D-8B80-DE26C2C7F1C9}"/>
              </a:ext>
            </a:extLst>
          </p:cNvPr>
          <p:cNvSpPr>
            <a:spLocks noGrp="1"/>
          </p:cNvSpPr>
          <p:nvPr>
            <p:ph type="title"/>
          </p:nvPr>
        </p:nvSpPr>
        <p:spPr>
          <a:xfrm>
            <a:off x="680321" y="2063262"/>
            <a:ext cx="3739279" cy="2661052"/>
          </a:xfrm>
        </p:spPr>
        <p:txBody>
          <a:bodyPr>
            <a:normAutofit/>
          </a:bodyPr>
          <a:lstStyle/>
          <a:p>
            <a:pPr algn="r"/>
            <a:r>
              <a:rPr lang="it-IT" sz="4400" dirty="0">
                <a:solidFill>
                  <a:srgbClr val="FFFFFF"/>
                </a:solidFill>
              </a:rPr>
              <a:t>Project activities</a:t>
            </a:r>
          </a:p>
        </p:txBody>
      </p:sp>
      <p:sp>
        <p:nvSpPr>
          <p:cNvPr id="3" name="Segnaposto contenuto 2">
            <a:extLst>
              <a:ext uri="{FF2B5EF4-FFF2-40B4-BE49-F238E27FC236}">
                <a16:creationId xmlns:a16="http://schemas.microsoft.com/office/drawing/2014/main" id="{EF40D029-1352-8547-893D-2A81E33DA3ED}"/>
              </a:ext>
            </a:extLst>
          </p:cNvPr>
          <p:cNvSpPr>
            <a:spLocks noGrp="1"/>
          </p:cNvSpPr>
          <p:nvPr>
            <p:ph idx="1"/>
          </p:nvPr>
        </p:nvSpPr>
        <p:spPr>
          <a:xfrm>
            <a:off x="5287995" y="661106"/>
            <a:ext cx="6257362" cy="5503101"/>
          </a:xfrm>
        </p:spPr>
        <p:txBody>
          <a:bodyPr anchor="ctr">
            <a:normAutofit lnSpcReduction="10000"/>
          </a:bodyPr>
          <a:lstStyle/>
          <a:p>
            <a:pPr algn="just">
              <a:lnSpc>
                <a:spcPct val="115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creation</a:t>
            </a:r>
            <a:r>
              <a:rPr lang="it-IT" sz="2000" dirty="0">
                <a:effectLst/>
                <a:latin typeface="+mj-lt"/>
                <a:ea typeface="Calibri" panose="020F0502020204030204" pitchFamily="34" charset="0"/>
                <a:cs typeface="Times New Roman" panose="02020603050405020304" pitchFamily="18" charset="0"/>
              </a:rPr>
              <a:t> of a common </a:t>
            </a:r>
            <a:r>
              <a:rPr lang="it-IT" sz="2000" dirty="0" err="1">
                <a:effectLst/>
                <a:latin typeface="+mj-lt"/>
                <a:ea typeface="Calibri" panose="020F0502020204030204" pitchFamily="34" charset="0"/>
                <a:cs typeface="Times New Roman" panose="02020603050405020304" pitchFamily="18" charset="0"/>
              </a:rPr>
              <a:t>multifunctional</a:t>
            </a:r>
            <a:r>
              <a:rPr lang="it-IT" sz="2000" dirty="0">
                <a:effectLst/>
                <a:latin typeface="+mj-lt"/>
                <a:ea typeface="Calibri" panose="020F0502020204030204" pitchFamily="34" charset="0"/>
                <a:cs typeface="Times New Roman" panose="02020603050405020304" pitchFamily="18" charset="0"/>
              </a:rPr>
              <a:t> </a:t>
            </a:r>
            <a:r>
              <a:rPr lang="it-IT" sz="2000" b="1" dirty="0" err="1">
                <a:effectLst/>
                <a:latin typeface="+mj-lt"/>
                <a:ea typeface="Calibri" panose="020F0502020204030204" pitchFamily="34" charset="0"/>
                <a:cs typeface="Times New Roman" panose="02020603050405020304" pitchFamily="18" charset="0"/>
              </a:rPr>
              <a:t>platform</a:t>
            </a:r>
            <a:endParaRPr lang="it-IT" sz="2000" b="1" dirty="0">
              <a:latin typeface="+mj-lt"/>
              <a:ea typeface="Calibri" panose="020F0502020204030204" pitchFamily="34" charset="0"/>
              <a:cs typeface="Times New Roman" panose="02020603050405020304" pitchFamily="18" charset="0"/>
            </a:endParaRPr>
          </a:p>
          <a:p>
            <a:pPr algn="just">
              <a:lnSpc>
                <a:spcPct val="115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creation</a:t>
            </a:r>
            <a:r>
              <a:rPr lang="it-IT" sz="2000" dirty="0">
                <a:effectLst/>
                <a:latin typeface="+mj-lt"/>
                <a:ea typeface="Calibri" panose="020F0502020204030204" pitchFamily="34" charset="0"/>
                <a:cs typeface="Times New Roman" panose="02020603050405020304" pitchFamily="18" charset="0"/>
              </a:rPr>
              <a:t> of a </a:t>
            </a:r>
            <a:r>
              <a:rPr lang="it-IT" sz="2000" b="1" dirty="0">
                <a:effectLst/>
                <a:latin typeface="+mj-lt"/>
                <a:ea typeface="Calibri" panose="020F0502020204030204" pitchFamily="34" charset="0"/>
                <a:cs typeface="Times New Roman" panose="02020603050405020304" pitchFamily="18" charset="0"/>
              </a:rPr>
              <a:t>web-</a:t>
            </a:r>
            <a:r>
              <a:rPr lang="it-IT" sz="2000" b="1" dirty="0" err="1">
                <a:effectLst/>
                <a:latin typeface="+mj-lt"/>
                <a:ea typeface="Calibri" panose="020F0502020204030204" pitchFamily="34" charset="0"/>
                <a:cs typeface="Times New Roman" panose="02020603050405020304" pitchFamily="18" charset="0"/>
              </a:rPr>
              <a:t>based</a:t>
            </a:r>
            <a:r>
              <a:rPr lang="it-IT" sz="2000" b="1" dirty="0">
                <a:effectLst/>
                <a:latin typeface="+mj-lt"/>
                <a:ea typeface="Calibri" panose="020F0502020204030204" pitchFamily="34" charset="0"/>
                <a:cs typeface="Times New Roman" panose="02020603050405020304" pitchFamily="18" charset="0"/>
              </a:rPr>
              <a:t> video </a:t>
            </a:r>
            <a:r>
              <a:rPr lang="it-IT" sz="2000" dirty="0">
                <a:effectLst/>
                <a:latin typeface="+mj-lt"/>
                <a:ea typeface="Calibri" panose="020F0502020204030204" pitchFamily="34" charset="0"/>
                <a:cs typeface="Times New Roman" panose="02020603050405020304" pitchFamily="18" charset="0"/>
              </a:rPr>
              <a:t>on the </a:t>
            </a:r>
            <a:r>
              <a:rPr lang="it-IT" sz="2000" dirty="0" err="1">
                <a:effectLst/>
                <a:latin typeface="+mj-lt"/>
                <a:ea typeface="Calibri" panose="020F0502020204030204" pitchFamily="34" charset="0"/>
                <a:cs typeface="Times New Roman" panose="02020603050405020304" pitchFamily="18" charset="0"/>
              </a:rPr>
              <a:t>two</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LAGs</a:t>
            </a:r>
            <a:endParaRPr lang="it-IT" sz="2000" dirty="0">
              <a:latin typeface="+mj-lt"/>
              <a:ea typeface="Calibri" panose="020F0502020204030204" pitchFamily="34" charset="0"/>
              <a:cs typeface="Times New Roman" panose="02020603050405020304" pitchFamily="18" charset="0"/>
            </a:endParaRPr>
          </a:p>
          <a:p>
            <a:pPr algn="just">
              <a:lnSpc>
                <a:spcPct val="115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creation</a:t>
            </a:r>
            <a:r>
              <a:rPr lang="it-IT" sz="2000" dirty="0">
                <a:effectLst/>
                <a:latin typeface="+mj-lt"/>
                <a:ea typeface="Calibri" panose="020F0502020204030204" pitchFamily="34" charset="0"/>
                <a:cs typeface="Times New Roman" panose="02020603050405020304" pitchFamily="18" charset="0"/>
              </a:rPr>
              <a:t> of a </a:t>
            </a:r>
            <a:r>
              <a:rPr lang="it-IT" sz="2000" b="1" dirty="0">
                <a:effectLst/>
                <a:latin typeface="+mj-lt"/>
                <a:ea typeface="Calibri" panose="020F0502020204030204" pitchFamily="34" charset="0"/>
                <a:cs typeface="Times New Roman" panose="02020603050405020304" pitchFamily="18" charset="0"/>
              </a:rPr>
              <a:t>database</a:t>
            </a:r>
            <a:r>
              <a:rPr lang="it-IT" sz="2000" dirty="0">
                <a:effectLst/>
                <a:latin typeface="+mj-lt"/>
                <a:ea typeface="Calibri" panose="020F0502020204030204" pitchFamily="34" charset="0"/>
                <a:cs typeface="Times New Roman" panose="02020603050405020304" pitchFamily="18" charset="0"/>
              </a:rPr>
              <a:t> for partners </a:t>
            </a:r>
            <a:r>
              <a:rPr lang="it-IT" sz="2000" dirty="0" err="1">
                <a:effectLst/>
                <a:latin typeface="+mj-lt"/>
                <a:ea typeface="Calibri" panose="020F0502020204030204" pitchFamily="34" charset="0"/>
                <a:cs typeface="Times New Roman" panose="02020603050405020304" pitchFamily="18" charset="0"/>
              </a:rPr>
              <a:t>search</a:t>
            </a:r>
            <a:endParaRPr lang="it-IT" sz="2000" dirty="0">
              <a:latin typeface="+mj-lt"/>
              <a:ea typeface="Calibri" panose="020F0502020204030204" pitchFamily="34" charset="0"/>
              <a:cs typeface="Times New Roman" panose="02020603050405020304" pitchFamily="18" charset="0"/>
            </a:endParaRPr>
          </a:p>
          <a:p>
            <a:pPr algn="just">
              <a:lnSpc>
                <a:spcPct val="115000"/>
              </a:lnSpc>
              <a:spcBef>
                <a:spcPts val="400"/>
              </a:spcBef>
              <a:spcAft>
                <a:spcPts val="400"/>
              </a:spcAft>
            </a:pPr>
            <a:r>
              <a:rPr lang="it-IT" sz="2000" b="1" dirty="0" err="1">
                <a:effectLst/>
                <a:latin typeface="+mj-lt"/>
                <a:ea typeface="Calibri" panose="020F0502020204030204" pitchFamily="34" charset="0"/>
                <a:cs typeface="Times New Roman" panose="02020603050405020304" pitchFamily="18" charset="0"/>
              </a:rPr>
              <a:t>research</a:t>
            </a:r>
            <a:r>
              <a:rPr lang="it-IT" sz="2000" b="1" dirty="0">
                <a:effectLst/>
                <a:latin typeface="+mj-lt"/>
                <a:ea typeface="Calibri" panose="020F0502020204030204" pitchFamily="34" charset="0"/>
                <a:cs typeface="Times New Roman" panose="02020603050405020304" pitchFamily="18" charset="0"/>
              </a:rPr>
              <a:t> on good </a:t>
            </a:r>
            <a:r>
              <a:rPr lang="it-IT" sz="2000" b="1" dirty="0" err="1">
                <a:effectLst/>
                <a:latin typeface="+mj-lt"/>
                <a:ea typeface="Calibri" panose="020F0502020204030204" pitchFamily="34" charset="0"/>
                <a:cs typeface="Times New Roman" panose="02020603050405020304" pitchFamily="18" charset="0"/>
              </a:rPr>
              <a:t>practices</a:t>
            </a:r>
            <a:r>
              <a:rPr lang="it-IT" sz="2000" b="1"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related</a:t>
            </a:r>
            <a:r>
              <a:rPr lang="it-IT" sz="2000" dirty="0">
                <a:effectLst/>
                <a:latin typeface="+mj-lt"/>
                <a:ea typeface="Calibri" panose="020F0502020204030204" pitchFamily="34" charset="0"/>
                <a:cs typeface="Times New Roman" panose="02020603050405020304" pitchFamily="18" charset="0"/>
              </a:rPr>
              <a:t> to </a:t>
            </a:r>
            <a:r>
              <a:rPr lang="it-IT" sz="2000" dirty="0" err="1">
                <a:effectLst/>
                <a:latin typeface="+mj-lt"/>
                <a:ea typeface="Calibri" panose="020F0502020204030204" pitchFamily="34" charset="0"/>
                <a:cs typeface="Times New Roman" panose="02020603050405020304" pitchFamily="18" charset="0"/>
              </a:rPr>
              <a:t>local</a:t>
            </a:r>
            <a:r>
              <a:rPr lang="it-IT" sz="2000" dirty="0">
                <a:effectLst/>
                <a:latin typeface="+mj-lt"/>
                <a:ea typeface="Calibri" panose="020F0502020204030204" pitchFamily="34" charset="0"/>
                <a:cs typeface="Times New Roman" panose="02020603050405020304" pitchFamily="18" charset="0"/>
              </a:rPr>
              <a:t> / </a:t>
            </a:r>
            <a:r>
              <a:rPr lang="it-IT" sz="2000" dirty="0" err="1">
                <a:effectLst/>
                <a:latin typeface="+mj-lt"/>
                <a:ea typeface="Calibri" panose="020F0502020204030204" pitchFamily="34" charset="0"/>
                <a:cs typeface="Times New Roman" panose="02020603050405020304" pitchFamily="18" charset="0"/>
              </a:rPr>
              <a:t>regional</a:t>
            </a:r>
            <a:r>
              <a:rPr lang="it-IT" sz="2000" dirty="0">
                <a:effectLst/>
                <a:latin typeface="+mj-lt"/>
                <a:ea typeface="Calibri" panose="020F0502020204030204" pitchFamily="34" charset="0"/>
                <a:cs typeface="Times New Roman" panose="02020603050405020304" pitchFamily="18" charset="0"/>
              </a:rPr>
              <a:t> production chains and to management of </a:t>
            </a:r>
            <a:r>
              <a:rPr lang="it-IT" sz="2000" dirty="0" err="1">
                <a:effectLst/>
                <a:latin typeface="+mj-lt"/>
                <a:ea typeface="Calibri" panose="020F0502020204030204" pitchFamily="34" charset="0"/>
                <a:cs typeface="Times New Roman" panose="02020603050405020304" pitchFamily="18" charset="0"/>
              </a:rPr>
              <a:t>natural</a:t>
            </a:r>
            <a:r>
              <a:rPr lang="it-IT" sz="2000" dirty="0">
                <a:effectLst/>
                <a:latin typeface="+mj-lt"/>
                <a:ea typeface="Calibri" panose="020F0502020204030204" pitchFamily="34" charset="0"/>
                <a:cs typeface="Times New Roman" panose="02020603050405020304" pitchFamily="18" charset="0"/>
              </a:rPr>
              <a:t> and </a:t>
            </a:r>
            <a:r>
              <a:rPr lang="it-IT" sz="2000" dirty="0" err="1">
                <a:effectLst/>
                <a:latin typeface="+mj-lt"/>
                <a:ea typeface="Calibri" panose="020F0502020204030204" pitchFamily="34" charset="0"/>
                <a:cs typeface="Times New Roman" panose="02020603050405020304" pitchFamily="18" charset="0"/>
              </a:rPr>
              <a:t>environmental</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resources</a:t>
            </a:r>
            <a:r>
              <a:rPr lang="it-IT" sz="2000" dirty="0">
                <a:effectLst/>
                <a:latin typeface="+mj-lt"/>
                <a:ea typeface="Calibri" panose="020F0502020204030204" pitchFamily="34" charset="0"/>
                <a:cs typeface="Times New Roman" panose="02020603050405020304" pitchFamily="18" charset="0"/>
              </a:rPr>
              <a:t>; and </a:t>
            </a:r>
            <a:r>
              <a:rPr lang="it-IT" sz="2000" dirty="0" err="1">
                <a:effectLst/>
                <a:latin typeface="+mj-lt"/>
                <a:ea typeface="Calibri" panose="020F0502020204030204" pitchFamily="34" charset="0"/>
                <a:cs typeface="Times New Roman" panose="02020603050405020304" pitchFamily="18" charset="0"/>
              </a:rPr>
              <a:t>creation</a:t>
            </a:r>
            <a:r>
              <a:rPr lang="it-IT" sz="2000" dirty="0">
                <a:effectLst/>
                <a:latin typeface="+mj-lt"/>
                <a:ea typeface="Calibri" panose="020F0502020204030204" pitchFamily="34" charset="0"/>
                <a:cs typeface="Times New Roman" panose="02020603050405020304" pitchFamily="18" charset="0"/>
              </a:rPr>
              <a:t> of an e-Book on </a:t>
            </a:r>
            <a:r>
              <a:rPr lang="it-IT" sz="2000" dirty="0" err="1">
                <a:effectLst/>
                <a:latin typeface="+mj-lt"/>
                <a:ea typeface="Calibri" panose="020F0502020204030204" pitchFamily="34" charset="0"/>
                <a:cs typeface="Times New Roman" panose="02020603050405020304" pitchFamily="18" charset="0"/>
              </a:rPr>
              <a:t>that</a:t>
            </a:r>
            <a:r>
              <a:rPr lang="it-IT" sz="2000" dirty="0">
                <a:effectLst/>
                <a:latin typeface="+mj-lt"/>
                <a:ea typeface="Calibri" panose="020F0502020204030204" pitchFamily="34" charset="0"/>
                <a:cs typeface="Times New Roman" panose="02020603050405020304" pitchFamily="18" charset="0"/>
              </a:rPr>
              <a:t> </a:t>
            </a:r>
            <a:r>
              <a:rPr lang="it-IT" sz="2000" dirty="0" err="1">
                <a:effectLst/>
                <a:latin typeface="+mj-lt"/>
                <a:ea typeface="Calibri" panose="020F0502020204030204" pitchFamily="34" charset="0"/>
                <a:cs typeface="Times New Roman" panose="02020603050405020304" pitchFamily="18" charset="0"/>
              </a:rPr>
              <a:t>research</a:t>
            </a:r>
            <a:endParaRPr lang="it-IT" sz="2000" dirty="0">
              <a:effectLst/>
              <a:latin typeface="+mj-lt"/>
              <a:ea typeface="Calibri" panose="020F0502020204030204" pitchFamily="34" charset="0"/>
              <a:cs typeface="Times New Roman" panose="02020603050405020304" pitchFamily="18" charset="0"/>
            </a:endParaRPr>
          </a:p>
          <a:p>
            <a:pPr algn="just">
              <a:lnSpc>
                <a:spcPct val="115000"/>
              </a:lnSpc>
              <a:spcBef>
                <a:spcPts val="400"/>
              </a:spcBef>
              <a:spcAft>
                <a:spcPts val="400"/>
              </a:spcAft>
            </a:pPr>
            <a:r>
              <a:rPr lang="it-IT" sz="2000" b="1" dirty="0" err="1">
                <a:effectLst/>
                <a:latin typeface="+mj-lt"/>
                <a:ea typeface="Calibri" panose="020F0502020204030204" pitchFamily="34" charset="0"/>
                <a:cs typeface="Times New Roman" panose="02020603050405020304" pitchFamily="18" charset="0"/>
              </a:rPr>
              <a:t>research</a:t>
            </a:r>
            <a:r>
              <a:rPr lang="it-IT" sz="2000" dirty="0">
                <a:effectLst/>
                <a:latin typeface="+mj-lt"/>
                <a:ea typeface="Calibri" panose="020F0502020204030204" pitchFamily="34" charset="0"/>
                <a:cs typeface="Times New Roman" panose="02020603050405020304" pitchFamily="18" charset="0"/>
              </a:rPr>
              <a:t> and </a:t>
            </a:r>
            <a:r>
              <a:rPr lang="it-IT" sz="2000" dirty="0" err="1">
                <a:effectLst/>
                <a:latin typeface="+mj-lt"/>
                <a:ea typeface="Calibri" panose="020F0502020204030204" pitchFamily="34" charset="0"/>
                <a:cs typeface="Times New Roman" panose="02020603050405020304" pitchFamily="18" charset="0"/>
              </a:rPr>
              <a:t>creation</a:t>
            </a:r>
            <a:r>
              <a:rPr lang="it-IT" sz="2000" dirty="0">
                <a:effectLst/>
                <a:latin typeface="+mj-lt"/>
                <a:ea typeface="Calibri" panose="020F0502020204030204" pitchFamily="34" charset="0"/>
                <a:cs typeface="Times New Roman" panose="02020603050405020304" pitchFamily="18" charset="0"/>
              </a:rPr>
              <a:t> of a </a:t>
            </a:r>
            <a:r>
              <a:rPr lang="it-IT" sz="2000" b="1" dirty="0" err="1">
                <a:effectLst/>
                <a:latin typeface="+mj-lt"/>
                <a:ea typeface="Calibri" panose="020F0502020204030204" pitchFamily="34" charset="0"/>
                <a:cs typeface="Times New Roman" panose="02020603050405020304" pitchFamily="18" charset="0"/>
              </a:rPr>
              <a:t>methodological</a:t>
            </a:r>
            <a:r>
              <a:rPr lang="it-IT" sz="2000" b="1" dirty="0">
                <a:effectLst/>
                <a:latin typeface="+mj-lt"/>
                <a:ea typeface="Calibri" panose="020F0502020204030204" pitchFamily="34" charset="0"/>
                <a:cs typeface="Times New Roman" panose="02020603050405020304" pitchFamily="18" charset="0"/>
              </a:rPr>
              <a:t> </a:t>
            </a:r>
            <a:r>
              <a:rPr lang="it-IT" sz="2000" b="1" dirty="0" err="1">
                <a:effectLst/>
                <a:latin typeface="+mj-lt"/>
                <a:ea typeface="Calibri" panose="020F0502020204030204" pitchFamily="34" charset="0"/>
                <a:cs typeface="Times New Roman" panose="02020603050405020304" pitchFamily="18" charset="0"/>
              </a:rPr>
              <a:t>manual</a:t>
            </a:r>
            <a:r>
              <a:rPr lang="it-IT" sz="2000" b="1" dirty="0">
                <a:effectLst/>
                <a:latin typeface="+mj-lt"/>
                <a:ea typeface="Calibri" panose="020F0502020204030204" pitchFamily="34" charset="0"/>
                <a:cs typeface="Times New Roman" panose="02020603050405020304" pitchFamily="18" charset="0"/>
              </a:rPr>
              <a:t> on consultation </a:t>
            </a:r>
            <a:r>
              <a:rPr lang="it-IT" sz="2000" b="1" dirty="0" err="1">
                <a:effectLst/>
                <a:latin typeface="+mj-lt"/>
                <a:ea typeface="Calibri" panose="020F0502020204030204" pitchFamily="34" charset="0"/>
                <a:cs typeface="Times New Roman" panose="02020603050405020304" pitchFamily="18" charset="0"/>
              </a:rPr>
              <a:t>procedures</a:t>
            </a:r>
            <a:endParaRPr lang="it-IT" sz="2000" b="1" dirty="0">
              <a:latin typeface="+mj-lt"/>
              <a:ea typeface="Calibri" panose="020F0502020204030204" pitchFamily="34" charset="0"/>
              <a:cs typeface="Times New Roman" panose="02020603050405020304" pitchFamily="18" charset="0"/>
            </a:endParaRPr>
          </a:p>
          <a:p>
            <a:pPr algn="just">
              <a:lnSpc>
                <a:spcPct val="115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creation</a:t>
            </a:r>
            <a:r>
              <a:rPr lang="it-IT" sz="2000" dirty="0">
                <a:effectLst/>
                <a:latin typeface="+mj-lt"/>
                <a:ea typeface="Calibri" panose="020F0502020204030204" pitchFamily="34" charset="0"/>
                <a:cs typeface="Times New Roman" panose="02020603050405020304" pitchFamily="18" charset="0"/>
              </a:rPr>
              <a:t> and sharing of an </a:t>
            </a:r>
            <a:r>
              <a:rPr lang="it-IT" sz="2000" b="1" dirty="0">
                <a:effectLst/>
                <a:latin typeface="+mj-lt"/>
                <a:ea typeface="Calibri" panose="020F0502020204030204" pitchFamily="34" charset="0"/>
                <a:cs typeface="Times New Roman" panose="02020603050405020304" pitchFamily="18" charset="0"/>
              </a:rPr>
              <a:t>innovative project </a:t>
            </a:r>
            <a:r>
              <a:rPr lang="it-IT" sz="2000" dirty="0">
                <a:effectLst/>
                <a:latin typeface="+mj-lt"/>
                <a:ea typeface="Calibri" panose="020F0502020204030204" pitchFamily="34" charset="0"/>
                <a:cs typeface="Times New Roman" panose="02020603050405020304" pitchFamily="18" charset="0"/>
              </a:rPr>
              <a:t>to be </a:t>
            </a:r>
            <a:r>
              <a:rPr lang="it-IT" sz="2000" dirty="0" err="1">
                <a:effectLst/>
                <a:latin typeface="+mj-lt"/>
                <a:ea typeface="Calibri" panose="020F0502020204030204" pitchFamily="34" charset="0"/>
                <a:cs typeface="Times New Roman" panose="02020603050405020304" pitchFamily="18" charset="0"/>
              </a:rPr>
              <a:t>developed</a:t>
            </a:r>
            <a:r>
              <a:rPr lang="it-IT" sz="2000" dirty="0">
                <a:effectLst/>
                <a:latin typeface="+mj-lt"/>
                <a:ea typeface="Calibri" panose="020F0502020204030204" pitchFamily="34" charset="0"/>
                <a:cs typeface="Times New Roman" panose="02020603050405020304" pitchFamily="18" charset="0"/>
              </a:rPr>
              <a:t> as a </a:t>
            </a:r>
            <a:r>
              <a:rPr lang="it-IT" sz="2000" dirty="0" err="1">
                <a:effectLst/>
                <a:latin typeface="+mj-lt"/>
                <a:ea typeface="Calibri" panose="020F0502020204030204" pitchFamily="34" charset="0"/>
                <a:cs typeface="Times New Roman" panose="02020603050405020304" pitchFamily="18" charset="0"/>
              </a:rPr>
              <a:t>sustainability</a:t>
            </a:r>
            <a:r>
              <a:rPr lang="it-IT" sz="2000" dirty="0">
                <a:effectLst/>
                <a:latin typeface="+mj-lt"/>
                <a:ea typeface="Calibri" panose="020F0502020204030204" pitchFamily="34" charset="0"/>
                <a:cs typeface="Times New Roman" panose="02020603050405020304" pitchFamily="18" charset="0"/>
              </a:rPr>
              <a:t> action </a:t>
            </a:r>
            <a:r>
              <a:rPr lang="it-IT" sz="2000" dirty="0" err="1">
                <a:effectLst/>
                <a:latin typeface="+mj-lt"/>
                <a:ea typeface="Calibri" panose="020F0502020204030204" pitchFamily="34" charset="0"/>
                <a:cs typeface="Times New Roman" panose="02020603050405020304" pitchFamily="18" charset="0"/>
              </a:rPr>
              <a:t>during</a:t>
            </a:r>
            <a:r>
              <a:rPr lang="it-IT" sz="2000" dirty="0">
                <a:effectLst/>
                <a:latin typeface="+mj-lt"/>
                <a:ea typeface="Calibri" panose="020F0502020204030204" pitchFamily="34" charset="0"/>
                <a:cs typeface="Times New Roman" panose="02020603050405020304" pitchFamily="18" charset="0"/>
              </a:rPr>
              <a:t> the </a:t>
            </a:r>
            <a:r>
              <a:rPr lang="it-IT" sz="2000" dirty="0" err="1">
                <a:effectLst/>
                <a:latin typeface="+mj-lt"/>
                <a:ea typeface="Calibri" panose="020F0502020204030204" pitchFamily="34" charset="0"/>
                <a:cs typeface="Times New Roman" panose="02020603050405020304" pitchFamily="18" charset="0"/>
              </a:rPr>
              <a:t>GoS</a:t>
            </a:r>
            <a:r>
              <a:rPr lang="it-IT" sz="2000" dirty="0">
                <a:effectLst/>
                <a:latin typeface="+mj-lt"/>
                <a:ea typeface="Calibri" panose="020F0502020204030204" pitchFamily="34" charset="0"/>
                <a:cs typeface="Times New Roman" panose="02020603050405020304" pitchFamily="18" charset="0"/>
              </a:rPr>
              <a:t> project</a:t>
            </a:r>
          </a:p>
          <a:p>
            <a:pPr algn="just">
              <a:lnSpc>
                <a:spcPct val="115000"/>
              </a:lnSpc>
              <a:spcBef>
                <a:spcPts val="400"/>
              </a:spcBef>
              <a:spcAft>
                <a:spcPts val="400"/>
              </a:spcAft>
            </a:pPr>
            <a:r>
              <a:rPr lang="it-IT" sz="2000" dirty="0" err="1">
                <a:effectLst/>
                <a:latin typeface="+mj-lt"/>
                <a:ea typeface="Calibri" panose="020F0502020204030204" pitchFamily="34" charset="0"/>
                <a:cs typeface="Times New Roman" panose="02020603050405020304" pitchFamily="18" charset="0"/>
              </a:rPr>
              <a:t>organization</a:t>
            </a:r>
            <a:r>
              <a:rPr lang="it-IT" sz="2000" dirty="0">
                <a:effectLst/>
                <a:latin typeface="+mj-lt"/>
                <a:ea typeface="Calibri" panose="020F0502020204030204" pitchFamily="34" charset="0"/>
                <a:cs typeface="Times New Roman" panose="02020603050405020304" pitchFamily="18" charset="0"/>
              </a:rPr>
              <a:t> of </a:t>
            </a:r>
            <a:r>
              <a:rPr lang="it-IT" sz="2000" b="1" dirty="0">
                <a:effectLst/>
                <a:latin typeface="+mj-lt"/>
                <a:ea typeface="Calibri" panose="020F0502020204030204" pitchFamily="34" charset="0"/>
                <a:cs typeface="Times New Roman" panose="02020603050405020304" pitchFamily="18" charset="0"/>
              </a:rPr>
              <a:t>2 workshops</a:t>
            </a:r>
            <a:r>
              <a:rPr lang="it-IT" sz="2000" dirty="0">
                <a:effectLst/>
                <a:latin typeface="+mj-lt"/>
                <a:ea typeface="Calibri" panose="020F0502020204030204" pitchFamily="34" charset="0"/>
                <a:cs typeface="Times New Roman" panose="02020603050405020304" pitchFamily="18" charset="0"/>
              </a:rPr>
              <a:t>, one in </a:t>
            </a:r>
            <a:r>
              <a:rPr lang="it-IT" sz="2000" dirty="0" err="1">
                <a:effectLst/>
                <a:latin typeface="+mj-lt"/>
                <a:ea typeface="Calibri" panose="020F0502020204030204" pitchFamily="34" charset="0"/>
                <a:cs typeface="Times New Roman" panose="02020603050405020304" pitchFamily="18" charset="0"/>
              </a:rPr>
              <a:t>Italy</a:t>
            </a:r>
            <a:r>
              <a:rPr lang="it-IT" sz="2000" dirty="0">
                <a:effectLst/>
                <a:latin typeface="+mj-lt"/>
                <a:ea typeface="Calibri" panose="020F0502020204030204" pitchFamily="34" charset="0"/>
                <a:cs typeface="Times New Roman" panose="02020603050405020304" pitchFamily="18" charset="0"/>
              </a:rPr>
              <a:t> and one in Bulgaria</a:t>
            </a:r>
          </a:p>
          <a:p>
            <a:pPr algn="just">
              <a:lnSpc>
                <a:spcPct val="115000"/>
              </a:lnSpc>
              <a:spcBef>
                <a:spcPts val="400"/>
              </a:spcBef>
              <a:spcAft>
                <a:spcPts val="400"/>
              </a:spcAft>
            </a:pPr>
            <a:endParaRPr lang="it-IT" dirty="0">
              <a:latin typeface="+mj-lt"/>
            </a:endParaRPr>
          </a:p>
        </p:txBody>
      </p:sp>
      <p:pic>
        <p:nvPicPr>
          <p:cNvPr id="10" name="Immagine 9">
            <a:extLst>
              <a:ext uri="{FF2B5EF4-FFF2-40B4-BE49-F238E27FC236}">
                <a16:creationId xmlns:a16="http://schemas.microsoft.com/office/drawing/2014/main" id="{1AE8B9BE-7E73-4CED-979F-C7D867C4F8CC}"/>
              </a:ext>
            </a:extLst>
          </p:cNvPr>
          <p:cNvPicPr>
            <a:picLocks noChangeAspect="1"/>
          </p:cNvPicPr>
          <p:nvPr/>
        </p:nvPicPr>
        <p:blipFill>
          <a:blip r:embed="rId4"/>
          <a:stretch>
            <a:fillRect/>
          </a:stretch>
        </p:blipFill>
        <p:spPr>
          <a:xfrm>
            <a:off x="0" y="6258509"/>
            <a:ext cx="12192000" cy="628674"/>
          </a:xfrm>
          <a:prstGeom prst="rect">
            <a:avLst/>
          </a:prstGeom>
        </p:spPr>
      </p:pic>
    </p:spTree>
    <p:extLst>
      <p:ext uri="{BB962C8B-B14F-4D97-AF65-F5344CB8AC3E}">
        <p14:creationId xmlns:p14="http://schemas.microsoft.com/office/powerpoint/2010/main" val="1899111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063EA67-8148-4D4C-A129-DC2E35AC26F2}"/>
              </a:ext>
            </a:extLst>
          </p:cNvPr>
          <p:cNvSpPr>
            <a:spLocks noGrp="1"/>
          </p:cNvSpPr>
          <p:nvPr>
            <p:ph type="title"/>
          </p:nvPr>
        </p:nvSpPr>
        <p:spPr>
          <a:xfrm>
            <a:off x="2316880" y="606858"/>
            <a:ext cx="8911687" cy="1280890"/>
          </a:xfrm>
        </p:spPr>
        <p:txBody>
          <a:bodyPr>
            <a:normAutofit/>
          </a:bodyPr>
          <a:lstStyle/>
          <a:p>
            <a:pPr algn="ctr"/>
            <a:r>
              <a:rPr lang="it-IT" sz="3200" dirty="0"/>
              <a:t>WP1 - management of the project </a:t>
            </a:r>
            <a:br>
              <a:rPr lang="it-IT" dirty="0"/>
            </a:br>
            <a:endParaRPr lang="it-IT" dirty="0"/>
          </a:p>
        </p:txBody>
      </p:sp>
      <p:sp>
        <p:nvSpPr>
          <p:cNvPr id="3" name="Segnaposto contenuto 2">
            <a:extLst>
              <a:ext uri="{FF2B5EF4-FFF2-40B4-BE49-F238E27FC236}">
                <a16:creationId xmlns:a16="http://schemas.microsoft.com/office/drawing/2014/main" id="{DC474B6F-D478-F145-AC50-AC40BFEC166A}"/>
              </a:ext>
            </a:extLst>
          </p:cNvPr>
          <p:cNvSpPr>
            <a:spLocks noGrp="1"/>
          </p:cNvSpPr>
          <p:nvPr>
            <p:ph idx="1"/>
          </p:nvPr>
        </p:nvSpPr>
        <p:spPr/>
        <p:txBody>
          <a:bodyPr>
            <a:normAutofit/>
          </a:bodyPr>
          <a:lstStyle/>
          <a:p>
            <a:pPr marL="0" indent="0">
              <a:buNone/>
            </a:pPr>
            <a:r>
              <a:rPr lang="it-IT" b="1" dirty="0"/>
              <a:t>Start of the project: </a:t>
            </a:r>
            <a:r>
              <a:rPr lang="it-IT" dirty="0"/>
              <a:t>Kick off meeting </a:t>
            </a:r>
            <a:r>
              <a:rPr lang="it-IT" b="1" dirty="0"/>
              <a:t>24-25 June 2021 CALABRIA</a:t>
            </a:r>
          </a:p>
          <a:p>
            <a:pPr marL="0" indent="0">
              <a:buNone/>
            </a:pPr>
            <a:r>
              <a:rPr lang="it-IT" b="1" dirty="0"/>
              <a:t>End of the project: </a:t>
            </a:r>
            <a:r>
              <a:rPr lang="it-IT" dirty="0"/>
              <a:t>November 2022 </a:t>
            </a:r>
          </a:p>
          <a:p>
            <a:pPr marL="0" indent="0">
              <a:buNone/>
            </a:pPr>
            <a:endParaRPr lang="it-IT" b="1" dirty="0"/>
          </a:p>
          <a:p>
            <a:pPr marL="0" indent="0">
              <a:buNone/>
            </a:pPr>
            <a:r>
              <a:rPr lang="it-IT" b="1" dirty="0"/>
              <a:t>Project meeting:</a:t>
            </a:r>
          </a:p>
          <a:p>
            <a:r>
              <a:rPr lang="it-IT" dirty="0" err="1"/>
              <a:t>September</a:t>
            </a:r>
            <a:r>
              <a:rPr lang="it-IT" dirty="0"/>
              <a:t> 2021  RAZLOG</a:t>
            </a:r>
          </a:p>
          <a:p>
            <a:r>
              <a:rPr lang="it-IT" dirty="0" err="1"/>
              <a:t>June</a:t>
            </a:r>
            <a:r>
              <a:rPr lang="it-IT" dirty="0"/>
              <a:t> 2022  RAZLOG</a:t>
            </a:r>
          </a:p>
          <a:p>
            <a:r>
              <a:rPr lang="it-IT" dirty="0"/>
              <a:t>November 2022 CALABRIA </a:t>
            </a:r>
          </a:p>
          <a:p>
            <a:pPr marL="0" indent="0" algn="ctr">
              <a:buNone/>
            </a:pPr>
            <a:endParaRPr lang="it-IT" b="1" i="1" dirty="0"/>
          </a:p>
          <a:p>
            <a:pPr marL="0" indent="0">
              <a:buNone/>
            </a:pPr>
            <a:endParaRPr lang="it-IT" dirty="0"/>
          </a:p>
          <a:p>
            <a:endParaRPr lang="it-IT" dirty="0"/>
          </a:p>
        </p:txBody>
      </p:sp>
      <p:pic>
        <p:nvPicPr>
          <p:cNvPr id="4" name="Immagine 3">
            <a:extLst>
              <a:ext uri="{FF2B5EF4-FFF2-40B4-BE49-F238E27FC236}">
                <a16:creationId xmlns:a16="http://schemas.microsoft.com/office/drawing/2014/main" id="{620640A2-2D88-4FAD-8BB5-B2B0F58597B3}"/>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1125253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6594F7C-50AC-0945-ADC7-DE71052588CA}"/>
              </a:ext>
            </a:extLst>
          </p:cNvPr>
          <p:cNvSpPr>
            <a:spLocks noGrp="1"/>
          </p:cNvSpPr>
          <p:nvPr>
            <p:ph type="title"/>
          </p:nvPr>
        </p:nvSpPr>
        <p:spPr>
          <a:xfrm>
            <a:off x="1561788" y="664251"/>
            <a:ext cx="8911687" cy="1266645"/>
          </a:xfrm>
        </p:spPr>
        <p:txBody>
          <a:bodyPr>
            <a:normAutofit/>
          </a:bodyPr>
          <a:lstStyle/>
          <a:p>
            <a:pPr algn="r"/>
            <a:r>
              <a:rPr lang="it-IT" sz="3200" dirty="0"/>
              <a:t>WP2 Platform </a:t>
            </a:r>
            <a:r>
              <a:rPr lang="it-IT" sz="3200" dirty="0" err="1"/>
              <a:t>creation</a:t>
            </a:r>
            <a:br>
              <a:rPr lang="it-IT" dirty="0"/>
            </a:br>
            <a:endParaRPr lang="it-IT" dirty="0"/>
          </a:p>
        </p:txBody>
      </p:sp>
      <p:sp>
        <p:nvSpPr>
          <p:cNvPr id="3" name="Segnaposto contenuto 2">
            <a:extLst>
              <a:ext uri="{FF2B5EF4-FFF2-40B4-BE49-F238E27FC236}">
                <a16:creationId xmlns:a16="http://schemas.microsoft.com/office/drawing/2014/main" id="{0A5CA2F0-6172-0D4D-8745-1D9B2C03354F}"/>
              </a:ext>
            </a:extLst>
          </p:cNvPr>
          <p:cNvSpPr>
            <a:spLocks noGrp="1"/>
          </p:cNvSpPr>
          <p:nvPr>
            <p:ph idx="1"/>
          </p:nvPr>
        </p:nvSpPr>
        <p:spPr>
          <a:xfrm>
            <a:off x="1561788" y="2938701"/>
            <a:ext cx="8915400" cy="3777622"/>
          </a:xfrm>
        </p:spPr>
        <p:txBody>
          <a:bodyPr/>
          <a:lstStyle/>
          <a:p>
            <a:pPr marL="0" indent="0">
              <a:buNone/>
            </a:pPr>
            <a:r>
              <a:rPr lang="en-US" sz="2000" b="0" i="0" u="none" strike="noStrike" baseline="0" dirty="0">
                <a:latin typeface="+mj-lt"/>
              </a:rPr>
              <a:t>The platform will be a useful tool to search partners, see progress on the project, see best </a:t>
            </a:r>
            <a:r>
              <a:rPr lang="en-US" sz="2000" dirty="0">
                <a:latin typeface="+mj-lt"/>
              </a:rPr>
              <a:t>p</a:t>
            </a:r>
            <a:r>
              <a:rPr lang="en-US" sz="2000" b="0" i="0" u="none" strike="noStrike" baseline="0" dirty="0">
                <a:latin typeface="+mj-lt"/>
              </a:rPr>
              <a:t>ractices, see LAGs news and materials such as the web-based video presentation on the two LAGs. The video will shortly present LAGs, territories, examples of our local productive chains etc. </a:t>
            </a:r>
            <a:r>
              <a:rPr lang="en-US" sz="1800" b="0" i="0" u="none" strike="noStrike" baseline="0" dirty="0">
                <a:solidFill>
                  <a:srgbClr val="000000"/>
                </a:solidFill>
                <a:latin typeface="Times New Roman" panose="02020603050405020304" pitchFamily="18" charset="0"/>
              </a:rPr>
              <a:t>	</a:t>
            </a:r>
          </a:p>
          <a:p>
            <a:pPr marL="0" indent="0">
              <a:buNone/>
            </a:pPr>
            <a:endParaRPr lang="en-GB" dirty="0"/>
          </a:p>
          <a:p>
            <a:endParaRPr lang="it-IT" dirty="0"/>
          </a:p>
        </p:txBody>
      </p:sp>
      <p:pic>
        <p:nvPicPr>
          <p:cNvPr id="4" name="Immagine 3">
            <a:extLst>
              <a:ext uri="{FF2B5EF4-FFF2-40B4-BE49-F238E27FC236}">
                <a16:creationId xmlns:a16="http://schemas.microsoft.com/office/drawing/2014/main" id="{93E69561-819F-47DC-9F01-54026A1B6BE4}"/>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705707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575C2F-BE53-8E42-B2D4-E00E3F5C3419}"/>
              </a:ext>
            </a:extLst>
          </p:cNvPr>
          <p:cNvSpPr>
            <a:spLocks noGrp="1"/>
          </p:cNvSpPr>
          <p:nvPr>
            <p:ph type="title"/>
          </p:nvPr>
        </p:nvSpPr>
        <p:spPr/>
        <p:txBody>
          <a:bodyPr/>
          <a:lstStyle/>
          <a:p>
            <a:pPr algn="r"/>
            <a:r>
              <a:rPr lang="it-IT" sz="3200" dirty="0"/>
              <a:t>WP3  Database </a:t>
            </a:r>
            <a:r>
              <a:rPr lang="it-IT" dirty="0" err="1"/>
              <a:t>creation</a:t>
            </a:r>
            <a:r>
              <a:rPr lang="it-IT" dirty="0"/>
              <a:t> </a:t>
            </a:r>
            <a:br>
              <a:rPr lang="it-IT" dirty="0"/>
            </a:br>
            <a:endParaRPr lang="it-IT" dirty="0"/>
          </a:p>
        </p:txBody>
      </p:sp>
      <p:sp>
        <p:nvSpPr>
          <p:cNvPr id="3" name="Segnaposto contenuto 2">
            <a:extLst>
              <a:ext uri="{FF2B5EF4-FFF2-40B4-BE49-F238E27FC236}">
                <a16:creationId xmlns:a16="http://schemas.microsoft.com/office/drawing/2014/main" id="{BD9CA517-F149-7E4B-8120-84184F7C4C0B}"/>
              </a:ext>
            </a:extLst>
          </p:cNvPr>
          <p:cNvSpPr>
            <a:spLocks noGrp="1"/>
          </p:cNvSpPr>
          <p:nvPr>
            <p:ph idx="1"/>
          </p:nvPr>
        </p:nvSpPr>
        <p:spPr>
          <a:xfrm>
            <a:off x="1499633" y="2327150"/>
            <a:ext cx="9192733" cy="3777622"/>
          </a:xfrm>
        </p:spPr>
        <p:txBody>
          <a:bodyPr>
            <a:normAutofit/>
          </a:bodyPr>
          <a:lstStyle/>
          <a:p>
            <a:r>
              <a:rPr lang="en-GB" sz="2000" dirty="0"/>
              <a:t>On the platform will be created a database (archive): this database will be used to register all the main information about partners and partnership. </a:t>
            </a:r>
          </a:p>
          <a:p>
            <a:pPr algn="just"/>
            <a:r>
              <a:rPr lang="en-US" sz="2000" dirty="0"/>
              <a:t>All the partners and associates of the </a:t>
            </a:r>
            <a:r>
              <a:rPr lang="en-US" sz="2000" dirty="0" err="1"/>
              <a:t>GoS</a:t>
            </a:r>
            <a:r>
              <a:rPr lang="en-US" sz="2000" dirty="0"/>
              <a:t> project agreed the strategic information to be uploaded regarding their respective partners, the information storage and collection model. </a:t>
            </a:r>
          </a:p>
          <a:p>
            <a:pPr algn="just"/>
            <a:r>
              <a:rPr lang="en-US" sz="2000" dirty="0"/>
              <a:t>Whenever they find themselves participating in a new project, it will be the responsibility of the </a:t>
            </a:r>
            <a:r>
              <a:rPr lang="en-US" sz="2000" dirty="0" err="1"/>
              <a:t>GoS</a:t>
            </a:r>
            <a:r>
              <a:rPr lang="en-US" sz="2000" dirty="0"/>
              <a:t> project partners to update the database and extend its use to future partners, in order to make the database a strategic tool that feeds itself over time.</a:t>
            </a:r>
            <a:endParaRPr lang="en-GB" sz="2000" dirty="0"/>
          </a:p>
          <a:p>
            <a:pPr marL="0" indent="0" algn="ctr">
              <a:buNone/>
            </a:pPr>
            <a:endParaRPr lang="en-GB" dirty="0"/>
          </a:p>
          <a:p>
            <a:pPr marL="0" indent="0" algn="ctr">
              <a:buNone/>
            </a:pPr>
            <a:endParaRPr lang="en-GB" dirty="0"/>
          </a:p>
          <a:p>
            <a:pPr marL="0" indent="0">
              <a:buNone/>
            </a:pPr>
            <a:endParaRPr lang="it-IT" dirty="0"/>
          </a:p>
          <a:p>
            <a:endParaRPr lang="it-IT" dirty="0"/>
          </a:p>
        </p:txBody>
      </p:sp>
      <p:pic>
        <p:nvPicPr>
          <p:cNvPr id="4" name="Immagine 3">
            <a:extLst>
              <a:ext uri="{FF2B5EF4-FFF2-40B4-BE49-F238E27FC236}">
                <a16:creationId xmlns:a16="http://schemas.microsoft.com/office/drawing/2014/main" id="{3962A86E-E7BF-4D6F-B5C9-24B67FE8C1E7}"/>
              </a:ext>
            </a:extLst>
          </p:cNvPr>
          <p:cNvPicPr>
            <a:picLocks noChangeAspect="1"/>
          </p:cNvPicPr>
          <p:nvPr/>
        </p:nvPicPr>
        <p:blipFill>
          <a:blip r:embed="rId2"/>
          <a:stretch>
            <a:fillRect/>
          </a:stretch>
        </p:blipFill>
        <p:spPr>
          <a:xfrm>
            <a:off x="0" y="6258509"/>
            <a:ext cx="12192000" cy="628674"/>
          </a:xfrm>
          <a:prstGeom prst="rect">
            <a:avLst/>
          </a:prstGeom>
        </p:spPr>
      </p:pic>
    </p:spTree>
    <p:extLst>
      <p:ext uri="{BB962C8B-B14F-4D97-AF65-F5344CB8AC3E}">
        <p14:creationId xmlns:p14="http://schemas.microsoft.com/office/powerpoint/2010/main" val="2183957081"/>
      </p:ext>
    </p:extLst>
  </p:cSld>
  <p:clrMapOvr>
    <a:masterClrMapping/>
  </p:clrMapOvr>
</p:sld>
</file>

<file path=ppt/theme/theme1.xml><?xml version="1.0" encoding="utf-8"?>
<a:theme xmlns:a="http://schemas.openxmlformats.org/drawingml/2006/main" name="Berlino">
  <a:themeElements>
    <a:clrScheme name="Berlino">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o">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o">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30CBEB3C3967D3449608E24887BA0D02" ma:contentTypeVersion="13" ma:contentTypeDescription="Creare un nuovo documento." ma:contentTypeScope="" ma:versionID="6f3e91a7af2f10894a0aa0e2029d6b0b">
  <xsd:schema xmlns:xsd="http://www.w3.org/2001/XMLSchema" xmlns:xs="http://www.w3.org/2001/XMLSchema" xmlns:p="http://schemas.microsoft.com/office/2006/metadata/properties" xmlns:ns2="5b83e7b8-7788-4ce9-8ca2-0144e4a619ff" xmlns:ns3="235d727a-1b46-4516-8dd7-ffe6658ccc3d" targetNamespace="http://schemas.microsoft.com/office/2006/metadata/properties" ma:root="true" ma:fieldsID="518399b82de0f93e6f8d230e92aa61e2" ns2:_="" ns3:_="">
    <xsd:import namespace="5b83e7b8-7788-4ce9-8ca2-0144e4a619ff"/>
    <xsd:import namespace="235d727a-1b46-4516-8dd7-ffe6658ccc3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83e7b8-7788-4ce9-8ca2-0144e4a619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5d727a-1b46-4516-8dd7-ffe6658ccc3d" elementFormDefault="qualified">
    <xsd:import namespace="http://schemas.microsoft.com/office/2006/documentManagement/types"/>
    <xsd:import namespace="http://schemas.microsoft.com/office/infopath/2007/PartnerControls"/>
    <xsd:element name="SharedWithUsers" ma:index="18"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06F5F7C-E6F3-41C2-8D21-DB0DBEA59BC0}">
  <ds:schemaRefs>
    <ds:schemaRef ds:uri="http://schemas.microsoft.com/sharepoint/v3/contenttype/forms"/>
  </ds:schemaRefs>
</ds:datastoreItem>
</file>

<file path=customXml/itemProps2.xml><?xml version="1.0" encoding="utf-8"?>
<ds:datastoreItem xmlns:ds="http://schemas.openxmlformats.org/officeDocument/2006/customXml" ds:itemID="{6091BDFC-6120-488F-AD1F-64794420ED8F}"/>
</file>

<file path=customXml/itemProps3.xml><?xml version="1.0" encoding="utf-8"?>
<ds:datastoreItem xmlns:ds="http://schemas.openxmlformats.org/officeDocument/2006/customXml" ds:itemID="{57D00532-3C39-444C-920C-A5C4CA1CC2A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TM04033917[[fn=Berlino]]</Template>
  <TotalTime>0</TotalTime>
  <Words>851</Words>
  <Application>Microsoft Office PowerPoint</Application>
  <PresentationFormat>Widescreen</PresentationFormat>
  <Paragraphs>65</Paragraphs>
  <Slides>13</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13</vt:i4>
      </vt:variant>
    </vt:vector>
  </HeadingPairs>
  <TitlesOfParts>
    <vt:vector size="17" baseType="lpstr">
      <vt:lpstr>Arial</vt:lpstr>
      <vt:lpstr>Times New Roman</vt:lpstr>
      <vt:lpstr>Trebuchet MS</vt:lpstr>
      <vt:lpstr>Berlino</vt:lpstr>
      <vt:lpstr>Workshop GOVERNANCE OF SUSTAINABILITY PROJECT RURAL DEVELOPMENT PROGRAMME 2014-2020 – MEASURE 19.3  </vt:lpstr>
      <vt:lpstr>Partnership</vt:lpstr>
      <vt:lpstr>How the project born?</vt:lpstr>
      <vt:lpstr>GoS project in brief</vt:lpstr>
      <vt:lpstr>Specific objectives</vt:lpstr>
      <vt:lpstr>Project activities</vt:lpstr>
      <vt:lpstr>WP1 - management of the project  </vt:lpstr>
      <vt:lpstr>WP2 Platform creation </vt:lpstr>
      <vt:lpstr>WP3  Database creation  </vt:lpstr>
      <vt:lpstr>WP4 Reserch and analisys of cosultation procedures  </vt:lpstr>
      <vt:lpstr>WP 5 Best practice research and analysis</vt:lpstr>
      <vt:lpstr>WP 6  Innovative projects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LAG SERRE CALABRESI</dc:title>
  <dc:creator>Roberta Bompensa</dc:creator>
  <cp:lastModifiedBy>Roberta Bompensa</cp:lastModifiedBy>
  <cp:revision>2</cp:revision>
  <dcterms:created xsi:type="dcterms:W3CDTF">2021-04-06T10:40:15Z</dcterms:created>
  <dcterms:modified xsi:type="dcterms:W3CDTF">2022-03-29T14:43:47Z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0x01010030CBEB3C3967D3449608E24887BA0D02</vt:lpwstr>
  </property>
</Properties>
</file>